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4">
          <p15:clr>
            <a:srgbClr val="A4A3A4"/>
          </p15:clr>
        </p15:guide>
        <p15:guide id="2" pos="3840">
          <p15:clr>
            <a:srgbClr val="A4A3A4"/>
          </p15:clr>
        </p15:guide>
      </p15:sldGuideLst>
    </p:ext>
    <p:ext uri="GoogleSlidesCustomDataVersion2">
      <go:slidesCustomData xmlns:go="http://customooxmlschemas.google.com/" r:id="rId37" roundtripDataSignature="AMtx7miYmj0X/ruhRNB8bsTSQ4WfrbpX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1046D3-36F7-411C-AADC-B4701A5DB175}">
  <a:tblStyle styleId="{D71046D3-36F7-411C-AADC-B4701A5DB1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4"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60a0b9986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g360a0b99861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g360a0b99861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0f16a9fb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0f16a9fb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60f16a9fb2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0f16a9fb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60f16a9fb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360f16a9fb2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0f16a9fb2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60f16a9fb2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60f16a9fb2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0f16a9fb2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0f16a9fb2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360f16a9fb2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60f16a9fb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60f16a9fb2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360f16a9fb2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60f16a9fb2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60f16a9fb2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60f16a9fb2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0f16a9fb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60f16a9fb2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360f16a9fb2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60f16a9fb2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60f16a9fb2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360f16a9fb2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0f16a9fb2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60f16a9fb2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360f16a9fb2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0f16a9fb2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60f16a9fb2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360f16a9fb2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0e2fdd273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 name="Google Shape;70;g360e2fdd273_0_1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g360e2fdd273_0_1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60f16a9fb2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60f16a9fb2_0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360f16a9fb2_0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60f16a9fb2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60f16a9fb2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360f16a9fb2_0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6414bed51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6414bed51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36414bed51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6647feca4c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6647feca4c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36647feca4c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6647feca4c_4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6647feca4c_4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36647feca4c_4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6647feca4c_4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6647feca4c_4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36647feca4c_4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6a8b932d0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6a8b932d0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36a8b932d0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6a8b932d0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6a8b932d0e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36a8b932d0e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6c69b894f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6c69b894f9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36c69b894f9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60f16a9fb2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60f16a9fb2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360f16a9fb2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6879361b0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 name="Google Shape;77;g36879361b0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36879361b0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60e2fdd273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60e2fdd273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360e2fdd273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60e2fdd273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360e2fdd273_0_2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360e2fdd273_0_2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60e2fdd273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 name="Google Shape;91;g360e2fdd273_0_2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g360e2fdd273_0_2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60e2fdd273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 name="Google Shape;98;g360e2fdd273_0_2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60e2fdd273_0_2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0e2fdd273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60e2fdd273_0_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360e2fdd273_0_2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60f16a9fb2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60f16a9fb2_0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360f16a9fb2_0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60f16a9fb2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60f16a9fb2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360f16a9fb2_0_1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14"/>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1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20" name="Google Shape;20;p14"/>
          <p:cNvPicPr preferRelativeResize="0"/>
          <p:nvPr/>
        </p:nvPicPr>
        <p:blipFill rotWithShape="1">
          <a:blip r:embed="rId2">
            <a:alphaModFix/>
          </a:blip>
          <a:srcRect b="0" l="0" r="0" t="0"/>
          <a:stretch/>
        </p:blipFill>
        <p:spPr>
          <a:xfrm>
            <a:off x="-1" y="5771998"/>
            <a:ext cx="12192001" cy="10860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p:nvPr/>
        </p:nvSpPr>
        <p:spPr>
          <a:xfrm>
            <a:off x="0" y="6400800"/>
            <a:ext cx="12192000" cy="457200"/>
          </a:xfrm>
          <a:prstGeom prst="rect">
            <a:avLst/>
          </a:prstGeom>
          <a:gradFill>
            <a:gsLst>
              <a:gs pos="0">
                <a:srgbClr val="8C8C8C"/>
              </a:gs>
              <a:gs pos="50000">
                <a:srgbClr val="CACACA"/>
              </a:gs>
              <a:gs pos="100000">
                <a:srgbClr val="F2F2F2"/>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13"/>
          <p:cNvSpPr txBox="1"/>
          <p:nvPr>
            <p:ph type="title"/>
          </p:nvPr>
        </p:nvSpPr>
        <p:spPr>
          <a:xfrm>
            <a:off x="609600" y="152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4000">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 name="Google Shape;24;p13"/>
          <p:cNvSpPr txBox="1"/>
          <p:nvPr>
            <p:ph idx="1" type="body"/>
          </p:nvPr>
        </p:nvSpPr>
        <p:spPr>
          <a:xfrm>
            <a:off x="609600" y="1143000"/>
            <a:ext cx="10972800" cy="51816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25" name="Google Shape;25;p13"/>
          <p:cNvPicPr preferRelativeResize="0"/>
          <p:nvPr/>
        </p:nvPicPr>
        <p:blipFill rotWithShape="1">
          <a:blip r:embed="rId2">
            <a:alphaModFix/>
          </a:blip>
          <a:srcRect b="0" l="0" r="0" t="0"/>
          <a:stretch/>
        </p:blipFill>
        <p:spPr>
          <a:xfrm>
            <a:off x="10405815" y="6438220"/>
            <a:ext cx="1828800" cy="468568"/>
          </a:xfrm>
          <a:prstGeom prst="rect">
            <a:avLst/>
          </a:prstGeom>
          <a:noFill/>
          <a:ln>
            <a:noFill/>
          </a:ln>
        </p:spPr>
      </p:pic>
      <p:pic>
        <p:nvPicPr>
          <p:cNvPr id="26" name="Google Shape;26;p13"/>
          <p:cNvPicPr preferRelativeResize="0"/>
          <p:nvPr/>
        </p:nvPicPr>
        <p:blipFill rotWithShape="1">
          <a:blip r:embed="rId3">
            <a:alphaModFix/>
          </a:blip>
          <a:srcRect b="25469" l="0" r="0" t="0"/>
          <a:stretch/>
        </p:blipFill>
        <p:spPr>
          <a:xfrm>
            <a:off x="9265920" y="6386328"/>
            <a:ext cx="1097280" cy="457200"/>
          </a:xfrm>
          <a:prstGeom prst="rect">
            <a:avLst/>
          </a:prstGeom>
          <a:noFill/>
          <a:ln>
            <a:noFill/>
          </a:ln>
        </p:spPr>
      </p:pic>
      <p:pic>
        <p:nvPicPr>
          <p:cNvPr id="27" name="Google Shape;27;p13"/>
          <p:cNvPicPr preferRelativeResize="0"/>
          <p:nvPr/>
        </p:nvPicPr>
        <p:blipFill rotWithShape="1">
          <a:blip r:embed="rId4">
            <a:alphaModFix/>
          </a:blip>
          <a:srcRect b="0" l="0" r="0" t="0"/>
          <a:stretch/>
        </p:blipFill>
        <p:spPr>
          <a:xfrm>
            <a:off x="0" y="6392488"/>
            <a:ext cx="1275059" cy="47167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8" name="Shape 28"/>
        <p:cNvGrpSpPr/>
        <p:nvPr/>
      </p:nvGrpSpPr>
      <p:grpSpPr>
        <a:xfrm>
          <a:off x="0" y="0"/>
          <a:ext cx="0" cy="0"/>
          <a:chOff x="0" y="0"/>
          <a:chExt cx="0" cy="0"/>
        </a:xfrm>
      </p:grpSpPr>
      <p:sp>
        <p:nvSpPr>
          <p:cNvPr id="29" name="Google Shape;29;p15"/>
          <p:cNvSpPr/>
          <p:nvPr/>
        </p:nvSpPr>
        <p:spPr>
          <a:xfrm>
            <a:off x="0" y="6400800"/>
            <a:ext cx="12192000" cy="457200"/>
          </a:xfrm>
          <a:prstGeom prst="rect">
            <a:avLst/>
          </a:prstGeom>
          <a:gradFill>
            <a:gsLst>
              <a:gs pos="0">
                <a:srgbClr val="8C8C8C"/>
              </a:gs>
              <a:gs pos="50000">
                <a:srgbClr val="CACACA"/>
              </a:gs>
              <a:gs pos="100000">
                <a:srgbClr val="F2F2F2"/>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15"/>
          <p:cNvSpPr txBox="1"/>
          <p:nvPr>
            <p:ph type="title"/>
          </p:nvPr>
        </p:nvSpPr>
        <p:spPr>
          <a:xfrm>
            <a:off x="609600" y="152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4000">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15"/>
          <p:cNvSpPr txBox="1"/>
          <p:nvPr>
            <p:ph idx="1" type="body"/>
          </p:nvPr>
        </p:nvSpPr>
        <p:spPr>
          <a:xfrm>
            <a:off x="609600" y="1143000"/>
            <a:ext cx="10972800" cy="51816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32" name="Google Shape;32;p15"/>
          <p:cNvPicPr preferRelativeResize="0"/>
          <p:nvPr/>
        </p:nvPicPr>
        <p:blipFill rotWithShape="1">
          <a:blip r:embed="rId2">
            <a:alphaModFix/>
          </a:blip>
          <a:srcRect b="0" l="0" r="0" t="0"/>
          <a:stretch/>
        </p:blipFill>
        <p:spPr>
          <a:xfrm>
            <a:off x="10405815" y="6438220"/>
            <a:ext cx="1828800" cy="468568"/>
          </a:xfrm>
          <a:prstGeom prst="rect">
            <a:avLst/>
          </a:prstGeom>
          <a:noFill/>
          <a:ln>
            <a:noFill/>
          </a:ln>
        </p:spPr>
      </p:pic>
      <p:pic>
        <p:nvPicPr>
          <p:cNvPr id="33" name="Google Shape;33;p15"/>
          <p:cNvPicPr preferRelativeResize="0"/>
          <p:nvPr/>
        </p:nvPicPr>
        <p:blipFill rotWithShape="1">
          <a:blip r:embed="rId3">
            <a:alphaModFix/>
          </a:blip>
          <a:srcRect b="25469" l="0" r="0" t="0"/>
          <a:stretch/>
        </p:blipFill>
        <p:spPr>
          <a:xfrm>
            <a:off x="9265920" y="6386328"/>
            <a:ext cx="1097280" cy="457200"/>
          </a:xfrm>
          <a:prstGeom prst="rect">
            <a:avLst/>
          </a:prstGeom>
          <a:noFill/>
          <a:ln>
            <a:noFill/>
          </a:ln>
        </p:spPr>
      </p:pic>
      <p:pic>
        <p:nvPicPr>
          <p:cNvPr id="34" name="Google Shape;34;p15"/>
          <p:cNvPicPr preferRelativeResize="0"/>
          <p:nvPr/>
        </p:nvPicPr>
        <p:blipFill rotWithShape="1">
          <a:blip r:embed="rId4">
            <a:alphaModFix/>
          </a:blip>
          <a:srcRect b="0" l="0" r="0" t="0"/>
          <a:stretch/>
        </p:blipFill>
        <p:spPr>
          <a:xfrm>
            <a:off x="0" y="6385978"/>
            <a:ext cx="1276004" cy="47202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5" name="Shape 35"/>
        <p:cNvGrpSpPr/>
        <p:nvPr/>
      </p:nvGrpSpPr>
      <p:grpSpPr>
        <a:xfrm>
          <a:off x="0" y="0"/>
          <a:ext cx="0" cy="0"/>
          <a:chOff x="0" y="0"/>
          <a:chExt cx="0" cy="0"/>
        </a:xfrm>
      </p:grpSpPr>
      <p:sp>
        <p:nvSpPr>
          <p:cNvPr id="36" name="Google Shape;36;p16"/>
          <p:cNvSpPr/>
          <p:nvPr/>
        </p:nvSpPr>
        <p:spPr>
          <a:xfrm>
            <a:off x="0" y="6400800"/>
            <a:ext cx="12192000" cy="457200"/>
          </a:xfrm>
          <a:prstGeom prst="rect">
            <a:avLst/>
          </a:prstGeom>
          <a:gradFill>
            <a:gsLst>
              <a:gs pos="0">
                <a:srgbClr val="8C8C8C"/>
              </a:gs>
              <a:gs pos="50000">
                <a:srgbClr val="CACACA"/>
              </a:gs>
              <a:gs pos="100000">
                <a:srgbClr val="F2F2F2"/>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6"/>
          <p:cNvSpPr txBox="1"/>
          <p:nvPr>
            <p:ph type="title"/>
          </p:nvPr>
        </p:nvSpPr>
        <p:spPr>
          <a:xfrm>
            <a:off x="609600" y="152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4000">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6"/>
          <p:cNvSpPr txBox="1"/>
          <p:nvPr>
            <p:ph idx="1" type="body"/>
          </p:nvPr>
        </p:nvSpPr>
        <p:spPr>
          <a:xfrm>
            <a:off x="609600" y="1143000"/>
            <a:ext cx="10972800" cy="51816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39" name="Google Shape;39;p16"/>
          <p:cNvPicPr preferRelativeResize="0"/>
          <p:nvPr/>
        </p:nvPicPr>
        <p:blipFill rotWithShape="1">
          <a:blip r:embed="rId2">
            <a:alphaModFix/>
          </a:blip>
          <a:srcRect b="0" l="0" r="0" t="0"/>
          <a:stretch/>
        </p:blipFill>
        <p:spPr>
          <a:xfrm>
            <a:off x="10405815" y="6438220"/>
            <a:ext cx="1828800" cy="468568"/>
          </a:xfrm>
          <a:prstGeom prst="rect">
            <a:avLst/>
          </a:prstGeom>
          <a:noFill/>
          <a:ln>
            <a:noFill/>
          </a:ln>
        </p:spPr>
      </p:pic>
      <p:pic>
        <p:nvPicPr>
          <p:cNvPr id="40" name="Google Shape;40;p16"/>
          <p:cNvPicPr preferRelativeResize="0"/>
          <p:nvPr/>
        </p:nvPicPr>
        <p:blipFill rotWithShape="1">
          <a:blip r:embed="rId3">
            <a:alphaModFix/>
          </a:blip>
          <a:srcRect b="25469" l="0" r="0" t="0"/>
          <a:stretch/>
        </p:blipFill>
        <p:spPr>
          <a:xfrm>
            <a:off x="9265920" y="6386328"/>
            <a:ext cx="1097280" cy="457200"/>
          </a:xfrm>
          <a:prstGeom prst="rect">
            <a:avLst/>
          </a:prstGeom>
          <a:noFill/>
          <a:ln>
            <a:noFill/>
          </a:ln>
        </p:spPr>
      </p:pic>
      <p:pic>
        <p:nvPicPr>
          <p:cNvPr id="41" name="Google Shape;41;p16"/>
          <p:cNvPicPr preferRelativeResize="0"/>
          <p:nvPr/>
        </p:nvPicPr>
        <p:blipFill rotWithShape="1">
          <a:blip r:embed="rId4">
            <a:alphaModFix/>
          </a:blip>
          <a:srcRect b="0" l="0" r="0" t="0"/>
          <a:stretch/>
        </p:blipFill>
        <p:spPr>
          <a:xfrm>
            <a:off x="0" y="6385978"/>
            <a:ext cx="1276004" cy="47202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2" name="Shape 42"/>
        <p:cNvGrpSpPr/>
        <p:nvPr/>
      </p:nvGrpSpPr>
      <p:grpSpPr>
        <a:xfrm>
          <a:off x="0" y="0"/>
          <a:ext cx="0" cy="0"/>
          <a:chOff x="0" y="0"/>
          <a:chExt cx="0" cy="0"/>
        </a:xfrm>
      </p:grpSpPr>
      <p:sp>
        <p:nvSpPr>
          <p:cNvPr id="43" name="Google Shape;43;p17"/>
          <p:cNvSpPr/>
          <p:nvPr/>
        </p:nvSpPr>
        <p:spPr>
          <a:xfrm>
            <a:off x="0" y="6400800"/>
            <a:ext cx="12192000" cy="457200"/>
          </a:xfrm>
          <a:prstGeom prst="rect">
            <a:avLst/>
          </a:prstGeom>
          <a:gradFill>
            <a:gsLst>
              <a:gs pos="0">
                <a:srgbClr val="8C8C8C"/>
              </a:gs>
              <a:gs pos="50000">
                <a:srgbClr val="CACACA"/>
              </a:gs>
              <a:gs pos="100000">
                <a:srgbClr val="F2F2F2"/>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17"/>
          <p:cNvSpPr txBox="1"/>
          <p:nvPr>
            <p:ph type="title"/>
          </p:nvPr>
        </p:nvSpPr>
        <p:spPr>
          <a:xfrm>
            <a:off x="609600" y="152400"/>
            <a:ext cx="10972800" cy="914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4000">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17"/>
          <p:cNvSpPr txBox="1"/>
          <p:nvPr>
            <p:ph idx="1" type="body"/>
          </p:nvPr>
        </p:nvSpPr>
        <p:spPr>
          <a:xfrm>
            <a:off x="609600" y="1143000"/>
            <a:ext cx="10972800" cy="51816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Arial"/>
              <a:buChar char="•"/>
              <a:defRPr>
                <a:latin typeface="Arial"/>
                <a:ea typeface="Arial"/>
                <a:cs typeface="Arial"/>
                <a:sym typeface="Arial"/>
              </a:defRPr>
            </a:lvl1pPr>
            <a:lvl2pPr indent="-406400" lvl="1" marL="914400" algn="l">
              <a:lnSpc>
                <a:spcPct val="100000"/>
              </a:lnSpc>
              <a:spcBef>
                <a:spcPts val="560"/>
              </a:spcBef>
              <a:spcAft>
                <a:spcPts val="0"/>
              </a:spcAft>
              <a:buClr>
                <a:schemeClr val="dk1"/>
              </a:buClr>
              <a:buSzPts val="2800"/>
              <a:buFont typeface="Arial"/>
              <a:buChar char="•"/>
              <a:defRPr>
                <a:latin typeface="Arial"/>
                <a:ea typeface="Arial"/>
                <a:cs typeface="Arial"/>
                <a:sym typeface="Arial"/>
              </a:defRPr>
            </a:lvl2pPr>
            <a:lvl3pPr indent="-381000" lvl="2" marL="1371600" algn="l">
              <a:lnSpc>
                <a:spcPct val="100000"/>
              </a:lnSpc>
              <a:spcBef>
                <a:spcPts val="480"/>
              </a:spcBef>
              <a:spcAft>
                <a:spcPts val="0"/>
              </a:spcAft>
              <a:buClr>
                <a:schemeClr val="dk1"/>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chemeClr val="dk1"/>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chemeClr val="dk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id="46" name="Google Shape;46;p17"/>
          <p:cNvPicPr preferRelativeResize="0"/>
          <p:nvPr/>
        </p:nvPicPr>
        <p:blipFill rotWithShape="1">
          <a:blip r:embed="rId2">
            <a:alphaModFix/>
          </a:blip>
          <a:srcRect b="0" l="0" r="0" t="0"/>
          <a:stretch/>
        </p:blipFill>
        <p:spPr>
          <a:xfrm>
            <a:off x="10405815" y="6438220"/>
            <a:ext cx="1828800" cy="468568"/>
          </a:xfrm>
          <a:prstGeom prst="rect">
            <a:avLst/>
          </a:prstGeom>
          <a:noFill/>
          <a:ln>
            <a:noFill/>
          </a:ln>
        </p:spPr>
      </p:pic>
      <p:pic>
        <p:nvPicPr>
          <p:cNvPr id="47" name="Google Shape;47;p17"/>
          <p:cNvPicPr preferRelativeResize="0"/>
          <p:nvPr/>
        </p:nvPicPr>
        <p:blipFill rotWithShape="1">
          <a:blip r:embed="rId3">
            <a:alphaModFix/>
          </a:blip>
          <a:srcRect b="25469" l="0" r="0" t="0"/>
          <a:stretch/>
        </p:blipFill>
        <p:spPr>
          <a:xfrm>
            <a:off x="9265920" y="6386328"/>
            <a:ext cx="1097280" cy="457200"/>
          </a:xfrm>
          <a:prstGeom prst="rect">
            <a:avLst/>
          </a:prstGeom>
          <a:noFill/>
          <a:ln>
            <a:noFill/>
          </a:ln>
        </p:spPr>
      </p:pic>
      <p:pic>
        <p:nvPicPr>
          <p:cNvPr id="48" name="Google Shape;48;p17"/>
          <p:cNvPicPr preferRelativeResize="0"/>
          <p:nvPr/>
        </p:nvPicPr>
        <p:blipFill rotWithShape="1">
          <a:blip r:embed="rId4">
            <a:alphaModFix/>
          </a:blip>
          <a:srcRect b="0" l="0" r="0" t="0"/>
          <a:stretch/>
        </p:blipFill>
        <p:spPr>
          <a:xfrm>
            <a:off x="0" y="6385978"/>
            <a:ext cx="1276004" cy="47202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18"/>
          <p:cNvSpPr txBox="1"/>
          <p:nvPr>
            <p:ph type="title"/>
          </p:nvPr>
        </p:nvSpPr>
        <p:spPr>
          <a:xfrm>
            <a:off x="609600" y="838200"/>
            <a:ext cx="109728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18"/>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18"/>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3" name="Google Shape;53;p18"/>
          <p:cNvSpPr/>
          <p:nvPr/>
        </p:nvSpPr>
        <p:spPr>
          <a:xfrm>
            <a:off x="0" y="6400800"/>
            <a:ext cx="12192000" cy="457200"/>
          </a:xfrm>
          <a:prstGeom prst="rect">
            <a:avLst/>
          </a:prstGeom>
          <a:gradFill>
            <a:gsLst>
              <a:gs pos="0">
                <a:srgbClr val="8C8C8C"/>
              </a:gs>
              <a:gs pos="50000">
                <a:srgbClr val="CACACA"/>
              </a:gs>
              <a:gs pos="100000">
                <a:srgbClr val="F2F2F2"/>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54" name="Google Shape;54;p18"/>
          <p:cNvPicPr preferRelativeResize="0"/>
          <p:nvPr/>
        </p:nvPicPr>
        <p:blipFill rotWithShape="1">
          <a:blip r:embed="rId2">
            <a:alphaModFix/>
          </a:blip>
          <a:srcRect b="0" l="0" r="0" t="0"/>
          <a:stretch/>
        </p:blipFill>
        <p:spPr>
          <a:xfrm>
            <a:off x="10405815" y="6438220"/>
            <a:ext cx="1828800" cy="468568"/>
          </a:xfrm>
          <a:prstGeom prst="rect">
            <a:avLst/>
          </a:prstGeom>
          <a:noFill/>
          <a:ln>
            <a:noFill/>
          </a:ln>
        </p:spPr>
      </p:pic>
      <p:pic>
        <p:nvPicPr>
          <p:cNvPr id="55" name="Google Shape;55;p18"/>
          <p:cNvPicPr preferRelativeResize="0"/>
          <p:nvPr/>
        </p:nvPicPr>
        <p:blipFill rotWithShape="1">
          <a:blip r:embed="rId3">
            <a:alphaModFix/>
          </a:blip>
          <a:srcRect b="25469" l="0" r="0" t="0"/>
          <a:stretch/>
        </p:blipFill>
        <p:spPr>
          <a:xfrm>
            <a:off x="9265920" y="6386328"/>
            <a:ext cx="1097280" cy="457200"/>
          </a:xfrm>
          <a:prstGeom prst="rect">
            <a:avLst/>
          </a:prstGeom>
          <a:noFill/>
          <a:ln>
            <a:noFill/>
          </a:ln>
        </p:spPr>
      </p:pic>
      <p:pic>
        <p:nvPicPr>
          <p:cNvPr id="56" name="Google Shape;56;p18"/>
          <p:cNvPicPr preferRelativeResize="0"/>
          <p:nvPr/>
        </p:nvPicPr>
        <p:blipFill rotWithShape="1">
          <a:blip r:embed="rId4">
            <a:alphaModFix/>
          </a:blip>
          <a:srcRect b="0" l="0" r="0" t="0"/>
          <a:stretch/>
        </p:blipFill>
        <p:spPr>
          <a:xfrm>
            <a:off x="0" y="6385978"/>
            <a:ext cx="1276004" cy="47202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sp>
        <p:nvSpPr>
          <p:cNvPr id="58" name="Google Shape;58;p1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Font typeface="Arial"/>
              <a:buNone/>
              <a:defRPr/>
            </a:lvl1pPr>
            <a:lvl2pPr lvl="1" algn="ctr">
              <a:lnSpc>
                <a:spcPct val="100000"/>
              </a:lnSpc>
              <a:spcBef>
                <a:spcPts val="0"/>
              </a:spcBef>
              <a:spcAft>
                <a:spcPts val="0"/>
              </a:spcAft>
              <a:buClr>
                <a:schemeClr val="dk1"/>
              </a:buClr>
              <a:buSzPts val="2800"/>
              <a:buFont typeface="Calibri"/>
              <a:buNone/>
              <a:defRPr/>
            </a:lvl2pPr>
            <a:lvl3pPr lvl="2" algn="ctr">
              <a:lnSpc>
                <a:spcPct val="100000"/>
              </a:lnSpc>
              <a:spcBef>
                <a:spcPts val="0"/>
              </a:spcBef>
              <a:spcAft>
                <a:spcPts val="0"/>
              </a:spcAft>
              <a:buClr>
                <a:schemeClr val="dk1"/>
              </a:buClr>
              <a:buSzPts val="2800"/>
              <a:buFont typeface="Calibri"/>
              <a:buNone/>
              <a:defRPr/>
            </a:lvl3pPr>
            <a:lvl4pPr lvl="3" algn="ctr">
              <a:lnSpc>
                <a:spcPct val="100000"/>
              </a:lnSpc>
              <a:spcBef>
                <a:spcPts val="0"/>
              </a:spcBef>
              <a:spcAft>
                <a:spcPts val="0"/>
              </a:spcAft>
              <a:buClr>
                <a:schemeClr val="dk1"/>
              </a:buClr>
              <a:buSzPts val="2800"/>
              <a:buFont typeface="Calibri"/>
              <a:buNone/>
              <a:defRPr/>
            </a:lvl4pPr>
            <a:lvl5pPr lvl="4" algn="ctr">
              <a:lnSpc>
                <a:spcPct val="100000"/>
              </a:lnSpc>
              <a:spcBef>
                <a:spcPts val="0"/>
              </a:spcBef>
              <a:spcAft>
                <a:spcPts val="0"/>
              </a:spcAft>
              <a:buClr>
                <a:schemeClr val="dk1"/>
              </a:buClr>
              <a:buSzPts val="2800"/>
              <a:buFont typeface="Calibri"/>
              <a:buNone/>
              <a:defRPr/>
            </a:lvl5pPr>
            <a:lvl6pPr lvl="5" algn="ctr">
              <a:lnSpc>
                <a:spcPct val="100000"/>
              </a:lnSpc>
              <a:spcBef>
                <a:spcPts val="0"/>
              </a:spcBef>
              <a:spcAft>
                <a:spcPts val="0"/>
              </a:spcAft>
              <a:buClr>
                <a:schemeClr val="dk1"/>
              </a:buClr>
              <a:buSzPts val="2800"/>
              <a:buFont typeface="Calibri"/>
              <a:buNone/>
              <a:defRPr/>
            </a:lvl6pPr>
            <a:lvl7pPr lvl="6" algn="ctr">
              <a:lnSpc>
                <a:spcPct val="100000"/>
              </a:lnSpc>
              <a:spcBef>
                <a:spcPts val="0"/>
              </a:spcBef>
              <a:spcAft>
                <a:spcPts val="0"/>
              </a:spcAft>
              <a:buClr>
                <a:schemeClr val="dk1"/>
              </a:buClr>
              <a:buSzPts val="2800"/>
              <a:buFont typeface="Calibri"/>
              <a:buNone/>
              <a:defRPr/>
            </a:lvl7pPr>
            <a:lvl8pPr lvl="7" algn="ctr">
              <a:lnSpc>
                <a:spcPct val="100000"/>
              </a:lnSpc>
              <a:spcBef>
                <a:spcPts val="0"/>
              </a:spcBef>
              <a:spcAft>
                <a:spcPts val="0"/>
              </a:spcAft>
              <a:buClr>
                <a:schemeClr val="dk1"/>
              </a:buClr>
              <a:buSzPts val="2800"/>
              <a:buFont typeface="Calibri"/>
              <a:buNone/>
              <a:defRPr/>
            </a:lvl8pPr>
            <a:lvl9pPr lvl="8" algn="ctr">
              <a:lnSpc>
                <a:spcPct val="100000"/>
              </a:lnSpc>
              <a:spcBef>
                <a:spcPts val="0"/>
              </a:spcBef>
              <a:spcAft>
                <a:spcPts val="0"/>
              </a:spcAft>
              <a:buClr>
                <a:schemeClr val="dk1"/>
              </a:buClr>
              <a:buSzPts val="2800"/>
              <a:buFont typeface="Calibri"/>
              <a:buNone/>
              <a:defRPr/>
            </a:lvl9pPr>
          </a:lstStyle>
          <a:p/>
        </p:txBody>
      </p:sp>
      <p:sp>
        <p:nvSpPr>
          <p:cNvPr id="59" name="Google Shape;59;p1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0"/>
              </a:spcBef>
              <a:spcAft>
                <a:spcPts val="0"/>
              </a:spcAft>
              <a:buClr>
                <a:schemeClr val="dk1"/>
              </a:buClr>
              <a:buSzPts val="1400"/>
              <a:buChar char="○"/>
              <a:defRPr/>
            </a:lvl2pPr>
            <a:lvl3pPr indent="-317500" lvl="2" marL="1371600" algn="l">
              <a:lnSpc>
                <a:spcPct val="100000"/>
              </a:lnSpc>
              <a:spcBef>
                <a:spcPts val="0"/>
              </a:spcBef>
              <a:spcAft>
                <a:spcPts val="0"/>
              </a:spcAft>
              <a:buClr>
                <a:schemeClr val="dk1"/>
              </a:buClr>
              <a:buSzPts val="1400"/>
              <a:buChar char="■"/>
              <a:defRPr/>
            </a:lvl3pPr>
            <a:lvl4pPr indent="-317500" lvl="3" marL="1828800" algn="l">
              <a:lnSpc>
                <a:spcPct val="100000"/>
              </a:lnSpc>
              <a:spcBef>
                <a:spcPts val="0"/>
              </a:spcBef>
              <a:spcAft>
                <a:spcPts val="0"/>
              </a:spcAft>
              <a:buClr>
                <a:schemeClr val="dk1"/>
              </a:buClr>
              <a:buSzPts val="1400"/>
              <a:buChar char="●"/>
              <a:defRPr/>
            </a:lvl4pPr>
            <a:lvl5pPr indent="-317500" lvl="4" marL="2286000" algn="l">
              <a:lnSpc>
                <a:spcPct val="100000"/>
              </a:lnSpc>
              <a:spcBef>
                <a:spcPts val="0"/>
              </a:spcBef>
              <a:spcAft>
                <a:spcPts val="0"/>
              </a:spcAft>
              <a:buClr>
                <a:schemeClr val="dk1"/>
              </a:buClr>
              <a:buSzPts val="1400"/>
              <a:buChar char="○"/>
              <a:defRPr/>
            </a:lvl5pPr>
            <a:lvl6pPr indent="-317500" lvl="5" marL="2743200" algn="l">
              <a:lnSpc>
                <a:spcPct val="100000"/>
              </a:lnSpc>
              <a:spcBef>
                <a:spcPts val="0"/>
              </a:spcBef>
              <a:spcAft>
                <a:spcPts val="0"/>
              </a:spcAft>
              <a:buClr>
                <a:schemeClr val="dk1"/>
              </a:buClr>
              <a:buSzPts val="1400"/>
              <a:buChar char="■"/>
              <a:defRPr/>
            </a:lvl6pPr>
            <a:lvl7pPr indent="-317500" lvl="6" marL="3200400" algn="l">
              <a:lnSpc>
                <a:spcPct val="100000"/>
              </a:lnSpc>
              <a:spcBef>
                <a:spcPts val="0"/>
              </a:spcBef>
              <a:spcAft>
                <a:spcPts val="0"/>
              </a:spcAft>
              <a:buClr>
                <a:schemeClr val="dk1"/>
              </a:buClr>
              <a:buSzPts val="1400"/>
              <a:buChar char="●"/>
              <a:defRPr/>
            </a:lvl7pPr>
            <a:lvl8pPr indent="-317500" lvl="7" marL="3657600" algn="l">
              <a:lnSpc>
                <a:spcPct val="100000"/>
              </a:lnSpc>
              <a:spcBef>
                <a:spcPts val="0"/>
              </a:spcBef>
              <a:spcAft>
                <a:spcPts val="0"/>
              </a:spcAft>
              <a:buClr>
                <a:schemeClr val="dk1"/>
              </a:buClr>
              <a:buSzPts val="1400"/>
              <a:buChar char="○"/>
              <a:defRPr/>
            </a:lvl8pPr>
            <a:lvl9pPr indent="-317500" lvl="8" marL="4114800" algn="l">
              <a:lnSpc>
                <a:spcPct val="100000"/>
              </a:lnSpc>
              <a:spcBef>
                <a:spcPts val="0"/>
              </a:spcBef>
              <a:spcAft>
                <a:spcPts val="0"/>
              </a:spcAft>
              <a:buClr>
                <a:schemeClr val="dk1"/>
              </a:buClr>
              <a:buSzPts val="1400"/>
              <a:buChar char="■"/>
              <a:defRPr/>
            </a:lvl9pPr>
          </a:lstStyle>
          <a:p/>
        </p:txBody>
      </p:sp>
      <p:sp>
        <p:nvSpPr>
          <p:cNvPr id="60" name="Google Shape;60;p1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slideLayout" Target="../slideLayouts/slideLayout6.xml"/><Relationship Id="rId12" Type="http://schemas.openxmlformats.org/officeDocument/2006/relationships/theme" Target="../theme/theme1.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609600" y="76200"/>
            <a:ext cx="10972800" cy="914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12"/>
          <p:cNvSpPr txBox="1"/>
          <p:nvPr>
            <p:ph idx="1" type="body"/>
          </p:nvPr>
        </p:nvSpPr>
        <p:spPr>
          <a:xfrm>
            <a:off x="609600" y="1143005"/>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p:nvPr/>
        </p:nvSpPr>
        <p:spPr>
          <a:xfrm>
            <a:off x="0" y="6400800"/>
            <a:ext cx="12192000" cy="457200"/>
          </a:xfrm>
          <a:prstGeom prst="rect">
            <a:avLst/>
          </a:prstGeom>
          <a:gradFill>
            <a:gsLst>
              <a:gs pos="0">
                <a:srgbClr val="8C8C8C"/>
              </a:gs>
              <a:gs pos="50000">
                <a:srgbClr val="CACACA"/>
              </a:gs>
              <a:gs pos="100000">
                <a:srgbClr val="F2F2F2"/>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3" name="Google Shape;13;p12"/>
          <p:cNvPicPr preferRelativeResize="0"/>
          <p:nvPr/>
        </p:nvPicPr>
        <p:blipFill rotWithShape="1">
          <a:blip r:embed="rId1">
            <a:alphaModFix/>
          </a:blip>
          <a:srcRect b="0" l="0" r="0" t="0"/>
          <a:stretch/>
        </p:blipFill>
        <p:spPr>
          <a:xfrm>
            <a:off x="10405815" y="6438220"/>
            <a:ext cx="1828800" cy="468568"/>
          </a:xfrm>
          <a:prstGeom prst="rect">
            <a:avLst/>
          </a:prstGeom>
          <a:noFill/>
          <a:ln>
            <a:noFill/>
          </a:ln>
        </p:spPr>
      </p:pic>
      <p:pic>
        <p:nvPicPr>
          <p:cNvPr id="14" name="Google Shape;14;p12"/>
          <p:cNvPicPr preferRelativeResize="0"/>
          <p:nvPr/>
        </p:nvPicPr>
        <p:blipFill rotWithShape="1">
          <a:blip r:embed="rId2">
            <a:alphaModFix/>
          </a:blip>
          <a:srcRect b="25469" l="0" r="0" t="0"/>
          <a:stretch/>
        </p:blipFill>
        <p:spPr>
          <a:xfrm>
            <a:off x="9265920" y="6386328"/>
            <a:ext cx="1097280" cy="457200"/>
          </a:xfrm>
          <a:prstGeom prst="rect">
            <a:avLst/>
          </a:prstGeom>
          <a:noFill/>
          <a:ln>
            <a:noFill/>
          </a:ln>
        </p:spPr>
      </p:pic>
      <p:pic>
        <p:nvPicPr>
          <p:cNvPr descr="Downloads :: NC State Brand" id="15" name="Google Shape;15;p12"/>
          <p:cNvPicPr preferRelativeResize="0"/>
          <p:nvPr/>
        </p:nvPicPr>
        <p:blipFill rotWithShape="1">
          <a:blip r:embed="rId3">
            <a:alphaModFix/>
          </a:blip>
          <a:srcRect b="0" l="0" r="0" t="0"/>
          <a:stretch/>
        </p:blipFill>
        <p:spPr>
          <a:xfrm>
            <a:off x="-121448" y="6313128"/>
            <a:ext cx="1348740" cy="649394"/>
          </a:xfrm>
          <a:prstGeom prst="rect">
            <a:avLst/>
          </a:prstGeom>
          <a:noFill/>
          <a:ln>
            <a:noFill/>
          </a:ln>
        </p:spPr>
      </p:pic>
      <p:pic>
        <p:nvPicPr>
          <p:cNvPr descr="手机屏幕的截图&#10;&#10;描述已自动生成" id="16" name="Google Shape;16;p12"/>
          <p:cNvPicPr preferRelativeResize="0"/>
          <p:nvPr/>
        </p:nvPicPr>
        <p:blipFill rotWithShape="1">
          <a:blip r:embed="rId4">
            <a:alphaModFix/>
          </a:blip>
          <a:srcRect b="0" l="0" r="0" t="0"/>
          <a:stretch/>
        </p:blipFill>
        <p:spPr>
          <a:xfrm>
            <a:off x="1364924" y="6410444"/>
            <a:ext cx="1629129" cy="4487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science.org/doi/pdf/10.1126/scirobotics.adi2377?trk=public_post_comment-text"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ieeexplore.ieee.org/stamp/stamp.jsp?tp=&amp;arnumber=7547359"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ieeexplore.ieee.org/stamp/stamp.jsp?tp=&amp;arnumber=7989785&amp;tag=1"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ieeexplore.ieee.org/stamp/stamp.jsp?tp=&amp;arnumber=9447215"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ieeexplore.ieee.org/abstract/document/1083521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ieeexplore.ieee.org/abstract/document/7523758?casa_token=oxFuoCSwG7EAAAAA:BrFP1V6zC1SiAsehprUutOBidUk8lAgGjWVa6-lS3Z5tZLcDKPhzhJzuX06Gm4yV-NFl4cLuelg"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nature.com/articles/s41598-021-91702-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ieeexplore.ieee.org/stamp/stamp.jsp?tp=&amp;arnumber=1017631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frontiersin.org/journals/neurorobotics/articles/10.3389/fnbot.2022.815693/ful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nature.com/articles/s41467-025-58624-6.pdf"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science.org/doi/pdf/10.1126/scirobotics.adi2377?trk=public_post_comment-text" TargetMode="External"/><Relationship Id="rId4" Type="http://schemas.openxmlformats.org/officeDocument/2006/relationships/hyperlink" Target="https://ieeexplore.ieee.org/document/7547359" TargetMode="External"/><Relationship Id="rId9" Type="http://schemas.openxmlformats.org/officeDocument/2006/relationships/hyperlink" Target="https://www.nature.com/articles/s41598-021-91702-5" TargetMode="External"/><Relationship Id="rId5" Type="http://schemas.openxmlformats.org/officeDocument/2006/relationships/hyperlink" Target="https://ieeexplore.ieee.org/stamp/stamp.jsp?tp=&amp;arnumber=7989785&amp;tag=1" TargetMode="External"/><Relationship Id="rId6" Type="http://schemas.openxmlformats.org/officeDocument/2006/relationships/hyperlink" Target="https://ieeexplore.ieee.org/stamp/stamp.jsp?tp=&amp;arnumber=9447215" TargetMode="External"/><Relationship Id="rId7" Type="http://schemas.openxmlformats.org/officeDocument/2006/relationships/hyperlink" Target="https://ieeexplore.ieee.org/abstract/document/10835215" TargetMode="External"/><Relationship Id="rId8" Type="http://schemas.openxmlformats.org/officeDocument/2006/relationships/hyperlink" Target="https://ieeexplore.ieee.org/abstract/document/7523758?casa_token=oxFuoCSwG7EAAAAA:BrFP1V6zC1SiAsehprUutOBidUk8lAgGjWVa6-lS3Z5tZLcDKPhzhJzuX06Gm4yV-NFl4cLuel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mdpi.com/1424-8220/23/6/2998"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ieeexplore.ieee.org/abstract/document/9680787"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nature.com/articles/s41467-025-62538-8"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nature.com/articles/s41467-025-62538-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nature.com/articles/s41467-025-62538-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nature.com/articles/s41467-025-62538-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ieeexplore.ieee.org/stamp/stamp.jsp?tp=&amp;arnumber=1026177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ieeexplore.ieee.org/stamp/stamp.jsp?arnumber=9224284"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frontiersin.org/journals/neurology/articles/10.3389/fneur.2019.01092/full" TargetMode="Externa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science.org/doi/pdf/10.1126/scirobotics.adi2377?trk=public_post_comment-text" TargetMode="External"/><Relationship Id="rId4" Type="http://schemas.openxmlformats.org/officeDocument/2006/relationships/hyperlink" Target="https://ieeexplore.ieee.org/document/7547359" TargetMode="External"/><Relationship Id="rId11" Type="http://schemas.openxmlformats.org/officeDocument/2006/relationships/hyperlink" Target="https://www.nature.com/articles/s41467-025-62538-8" TargetMode="External"/><Relationship Id="rId10" Type="http://schemas.openxmlformats.org/officeDocument/2006/relationships/hyperlink" Target="https://www.science.org/doi/full/10.1126/scitranslmed.add1504" TargetMode="External"/><Relationship Id="rId12" Type="http://schemas.openxmlformats.org/officeDocument/2006/relationships/hyperlink" Target="https://www.nature.com/articles/s41467-025-62538-8" TargetMode="External"/><Relationship Id="rId9" Type="http://schemas.openxmlformats.org/officeDocument/2006/relationships/hyperlink" Target="https://www.nature.com/articles/s41598-021-91702-5" TargetMode="External"/><Relationship Id="rId5" Type="http://schemas.openxmlformats.org/officeDocument/2006/relationships/hyperlink" Target="https://ieeexplore.ieee.org/stamp/stamp.jsp?tp=&amp;arnumber=7989785&amp;tag=1" TargetMode="External"/><Relationship Id="rId6" Type="http://schemas.openxmlformats.org/officeDocument/2006/relationships/hyperlink" Target="https://ieeexplore.ieee.org/stamp/stamp.jsp?tp=&amp;arnumber=9447215" TargetMode="External"/><Relationship Id="rId7" Type="http://schemas.openxmlformats.org/officeDocument/2006/relationships/hyperlink" Target="https://ieeexplore.ieee.org/abstract/document/10835215" TargetMode="External"/><Relationship Id="rId8" Type="http://schemas.openxmlformats.org/officeDocument/2006/relationships/hyperlink" Target="https://ieeexplore.ieee.org/abstract/document/7523758?casa_token=oxFuoCSwG7EAAAAA:BrFP1V6zC1SiAsehprUutOBidUk8lAgGjWVa6-lS3Z5tZLcDKPhzhJzuX06Gm4yV-NFl4cLuel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science.org/doi/pdf/10.1126/scirobotics.adi2377?trk=public_post_comment-text" TargetMode="External"/><Relationship Id="rId4" Type="http://schemas.openxmlformats.org/officeDocument/2006/relationships/hyperlink" Target="https://ieeexplore.ieee.org/document/7547359" TargetMode="External"/><Relationship Id="rId9" Type="http://schemas.openxmlformats.org/officeDocument/2006/relationships/hyperlink" Target="https://www.nature.com/articles/s41598-021-91702-5" TargetMode="External"/><Relationship Id="rId5" Type="http://schemas.openxmlformats.org/officeDocument/2006/relationships/hyperlink" Target="https://ieeexplore.ieee.org/stamp/stamp.jsp?tp=&amp;arnumber=7989785&amp;tag=1" TargetMode="External"/><Relationship Id="rId6" Type="http://schemas.openxmlformats.org/officeDocument/2006/relationships/hyperlink" Target="https://ieeexplore.ieee.org/stamp/stamp.jsp?tp=&amp;arnumber=9447215" TargetMode="External"/><Relationship Id="rId7" Type="http://schemas.openxmlformats.org/officeDocument/2006/relationships/hyperlink" Target="https://ieeexplore.ieee.org/abstract/document/10835215" TargetMode="External"/><Relationship Id="rId8" Type="http://schemas.openxmlformats.org/officeDocument/2006/relationships/hyperlink" Target="https://ieeexplore.ieee.org/abstract/document/7523758?casa_token=oxFuoCSwG7EAAAAA:BrFP1V6zC1SiAsehprUutOBidUk8lAgGjWVa6-lS3Z5tZLcDKPhzhJzuX06Gm4yV-NFl4cLuel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360a0b99861_0_12"/>
          <p:cNvSpPr txBox="1"/>
          <p:nvPr>
            <p:ph type="ctrTitle"/>
          </p:nvPr>
        </p:nvSpPr>
        <p:spPr>
          <a:xfrm>
            <a:off x="914400" y="2130430"/>
            <a:ext cx="103632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Pneumatic Shoulder Exosuit</a:t>
            </a:r>
            <a:endParaRPr/>
          </a:p>
          <a:p>
            <a:pPr indent="0" lvl="0" marL="0" rtl="0" algn="ctr">
              <a:lnSpc>
                <a:spcPct val="100000"/>
              </a:lnSpc>
              <a:spcBef>
                <a:spcPts val="0"/>
              </a:spcBef>
              <a:spcAft>
                <a:spcPts val="0"/>
              </a:spcAft>
              <a:buSzPts val="1400"/>
              <a:buNone/>
            </a:pPr>
            <a:r>
              <a:rPr lang="en-US"/>
              <a:t>Lit Review</a:t>
            </a:r>
            <a:endParaRPr/>
          </a:p>
        </p:txBody>
      </p:sp>
      <p:sp>
        <p:nvSpPr>
          <p:cNvPr id="67" name="Google Shape;67;g360a0b99861_0_1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SzPts val="3200"/>
              <a:buNone/>
            </a:pPr>
            <a:r>
              <a:rPr lang="en-US"/>
              <a:t>Summer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60f16a9fb2_0_1"/>
          <p:cNvSpPr txBox="1"/>
          <p:nvPr>
            <p:ph type="title"/>
          </p:nvPr>
        </p:nvSpPr>
        <p:spPr>
          <a:xfrm>
            <a:off x="4919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Harvard (Science Robotics 2024) [1]</a:t>
            </a:r>
            <a:endParaRPr/>
          </a:p>
        </p:txBody>
      </p:sp>
      <p:sp>
        <p:nvSpPr>
          <p:cNvPr id="130" name="Google Shape;130;g360f16a9fb2_0_1"/>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500"/>
              <a:t>Title: A portable inflatable soft wearable robot to assist the shoulder during industrial work</a:t>
            </a:r>
            <a:endParaRPr sz="1500"/>
          </a:p>
          <a:p>
            <a:pPr indent="0" lvl="0" marL="0" rtl="0" algn="l">
              <a:lnSpc>
                <a:spcPct val="115000"/>
              </a:lnSpc>
              <a:spcBef>
                <a:spcPts val="0"/>
              </a:spcBef>
              <a:spcAft>
                <a:spcPts val="0"/>
              </a:spcAft>
              <a:buClr>
                <a:schemeClr val="dk1"/>
              </a:buClr>
              <a:buSzPts val="1100"/>
              <a:buFont typeface="Arial"/>
              <a:buNone/>
            </a:pPr>
            <a:r>
              <a:rPr lang="en-US" sz="1500" u="sng">
                <a:solidFill>
                  <a:srgbClr val="1155CC"/>
                </a:solidFill>
                <a:hlinkClick r:id="rId3">
                  <a:extLst>
                    <a:ext uri="{A12FA001-AC4F-418D-AE19-62706E023703}">
                      <ahyp:hlinkClr val="tx"/>
                    </a:ext>
                  </a:extLst>
                </a:hlinkClick>
              </a:rPr>
              <a:t>Link</a:t>
            </a:r>
            <a:endParaRPr sz="1500"/>
          </a:p>
          <a:p>
            <a:pPr indent="0" lvl="0" marL="0" rtl="0" algn="l">
              <a:lnSpc>
                <a:spcPct val="115000"/>
              </a:lnSpc>
              <a:spcBef>
                <a:spcPts val="0"/>
              </a:spcBef>
              <a:spcAft>
                <a:spcPts val="0"/>
              </a:spcAft>
              <a:buClr>
                <a:schemeClr val="dk1"/>
              </a:buClr>
              <a:buSzPts val="1100"/>
              <a:buFont typeface="Arial"/>
              <a:buNone/>
            </a:pPr>
            <a:r>
              <a:rPr lang="en-US" sz="1500"/>
              <a:t>Description</a:t>
            </a:r>
            <a:r>
              <a:rPr lang="en-US" sz="1500"/>
              <a:t>: Inflatable exoskeleton for shoulder support, tested on users in laboratory and on industrial workers</a:t>
            </a:r>
            <a:endParaRPr sz="1500"/>
          </a:p>
          <a:p>
            <a:pPr indent="0" lvl="0" marL="0" rtl="0" algn="l">
              <a:lnSpc>
                <a:spcPct val="115000"/>
              </a:lnSpc>
              <a:spcBef>
                <a:spcPts val="0"/>
              </a:spcBef>
              <a:spcAft>
                <a:spcPts val="0"/>
              </a:spcAft>
              <a:buClr>
                <a:schemeClr val="dk1"/>
              </a:buClr>
              <a:buSzPts val="1100"/>
              <a:buFont typeface="Arial"/>
              <a:buNone/>
            </a:pPr>
            <a:r>
              <a:t/>
            </a:r>
            <a:endParaRPr sz="1500"/>
          </a:p>
          <a:p>
            <a:pPr indent="0" lvl="0" marL="0" rtl="0" algn="l">
              <a:lnSpc>
                <a:spcPct val="115000"/>
              </a:lnSpc>
              <a:spcBef>
                <a:spcPts val="0"/>
              </a:spcBef>
              <a:spcAft>
                <a:spcPts val="0"/>
              </a:spcAft>
              <a:buClr>
                <a:schemeClr val="dk1"/>
              </a:buClr>
              <a:buSzPts val="1100"/>
              <a:buFont typeface="Arial"/>
              <a:buNone/>
            </a:pPr>
            <a:r>
              <a:rPr lang="en-US" sz="1500"/>
              <a:t>Controller:</a:t>
            </a:r>
            <a:endParaRPr sz="1500"/>
          </a:p>
          <a:p>
            <a:pPr indent="-323850" lvl="0" marL="457200" rtl="0" algn="l">
              <a:lnSpc>
                <a:spcPct val="115000"/>
              </a:lnSpc>
              <a:spcBef>
                <a:spcPts val="0"/>
              </a:spcBef>
              <a:spcAft>
                <a:spcPts val="0"/>
              </a:spcAft>
              <a:buSzPts val="1500"/>
              <a:buChar char="-"/>
            </a:pPr>
            <a:r>
              <a:rPr lang="en-US" sz="1500"/>
              <a:t>IMU-based</a:t>
            </a:r>
            <a:endParaRPr sz="1500"/>
          </a:p>
          <a:p>
            <a:pPr indent="-323850" lvl="0" marL="457200" rtl="0" algn="l">
              <a:lnSpc>
                <a:spcPct val="115000"/>
              </a:lnSpc>
              <a:spcBef>
                <a:spcPts val="0"/>
              </a:spcBef>
              <a:spcAft>
                <a:spcPts val="0"/>
              </a:spcAft>
              <a:buSzPts val="1500"/>
              <a:buChar char="-"/>
            </a:pPr>
            <a:r>
              <a:rPr lang="en-US" sz="1500"/>
              <a:t>Inflates if arm angle exceeds threshold</a:t>
            </a:r>
            <a:endParaRPr sz="1500"/>
          </a:p>
          <a:p>
            <a:pPr indent="-323850" lvl="0" marL="457200" rtl="0" algn="l">
              <a:lnSpc>
                <a:spcPct val="115000"/>
              </a:lnSpc>
              <a:spcBef>
                <a:spcPts val="0"/>
              </a:spcBef>
              <a:spcAft>
                <a:spcPts val="0"/>
              </a:spcAft>
              <a:buSzPts val="1500"/>
              <a:buChar char="-"/>
            </a:pPr>
            <a:r>
              <a:rPr lang="en-US" sz="1500"/>
              <a:t>Deflates if arm angle and velocity exceed threshold</a:t>
            </a:r>
            <a:endParaRPr sz="1500"/>
          </a:p>
          <a:p>
            <a:pPr indent="-323850" lvl="0" marL="457200" rtl="0" algn="l">
              <a:lnSpc>
                <a:spcPct val="115000"/>
              </a:lnSpc>
              <a:spcBef>
                <a:spcPts val="0"/>
              </a:spcBef>
              <a:spcAft>
                <a:spcPts val="0"/>
              </a:spcAft>
              <a:buSzPts val="1500"/>
              <a:buChar char="-"/>
            </a:pPr>
            <a:r>
              <a:rPr lang="en-US" sz="1500"/>
              <a:t>During circuit task (alternating between needing assistance and not): TNR: 96.1%, TPR: 91.3%</a:t>
            </a:r>
            <a:endParaRPr sz="1500"/>
          </a:p>
          <a:p>
            <a:pPr indent="-323850" lvl="1" marL="914400" rtl="0" algn="l">
              <a:lnSpc>
                <a:spcPct val="115000"/>
              </a:lnSpc>
              <a:spcBef>
                <a:spcPts val="0"/>
              </a:spcBef>
              <a:spcAft>
                <a:spcPts val="0"/>
              </a:spcAft>
              <a:buSzPts val="1500"/>
              <a:buChar char="-"/>
            </a:pPr>
            <a:r>
              <a:rPr lang="en-US" sz="1500"/>
              <a:t>Note: this seems beatable, especially with an NN </a:t>
            </a:r>
            <a:endParaRPr sz="1500"/>
          </a:p>
          <a:p>
            <a:pPr indent="-323850" lvl="0" marL="457200" rtl="0" algn="l">
              <a:lnSpc>
                <a:spcPct val="115000"/>
              </a:lnSpc>
              <a:spcBef>
                <a:spcPts val="0"/>
              </a:spcBef>
              <a:spcAft>
                <a:spcPts val="0"/>
              </a:spcAft>
              <a:buSzPts val="1500"/>
              <a:buChar char="-"/>
            </a:pPr>
            <a:r>
              <a:rPr lang="en-US" sz="1500"/>
              <a:t>Bang-bang controller used to change air pressure</a:t>
            </a:r>
            <a:endParaRPr sz="1500"/>
          </a:p>
          <a:p>
            <a:pPr indent="-323850" lvl="0" marL="457200" rtl="0" algn="l">
              <a:lnSpc>
                <a:spcPct val="115000"/>
              </a:lnSpc>
              <a:spcBef>
                <a:spcPts val="0"/>
              </a:spcBef>
              <a:spcAft>
                <a:spcPts val="0"/>
              </a:spcAft>
              <a:buSzPts val="1500"/>
              <a:buChar char="-"/>
            </a:pPr>
            <a:r>
              <a:rPr lang="en-US" sz="1500"/>
              <a:t>Pressure set point set by subject preference (no math based on body weight/limb length)</a:t>
            </a:r>
            <a:endParaRPr sz="1500"/>
          </a:p>
          <a:p>
            <a:pPr indent="0" lvl="0" marL="0" rtl="0" algn="l">
              <a:lnSpc>
                <a:spcPct val="115000"/>
              </a:lnSpc>
              <a:spcBef>
                <a:spcPts val="0"/>
              </a:spcBef>
              <a:spcAft>
                <a:spcPts val="0"/>
              </a:spcAft>
              <a:buClr>
                <a:schemeClr val="dk1"/>
              </a:buClr>
              <a:buSzPts val="1100"/>
              <a:buFont typeface="Arial"/>
              <a:buNone/>
            </a:pPr>
            <a:r>
              <a:rPr lang="en-US" sz="1500"/>
              <a:t>Inflation time/speed:</a:t>
            </a:r>
            <a:endParaRPr sz="1500"/>
          </a:p>
          <a:p>
            <a:pPr indent="-323850" lvl="0" marL="457200" rtl="0" algn="l">
              <a:lnSpc>
                <a:spcPct val="115000"/>
              </a:lnSpc>
              <a:spcBef>
                <a:spcPts val="0"/>
              </a:spcBef>
              <a:spcAft>
                <a:spcPts val="0"/>
              </a:spcAft>
              <a:buSzPts val="1500"/>
              <a:buChar char="-"/>
            </a:pPr>
            <a:r>
              <a:rPr lang="en-US" sz="1500"/>
              <a:t>“Can cycle on and off six times per minute”</a:t>
            </a:r>
            <a:endParaRPr sz="1500"/>
          </a:p>
          <a:p>
            <a:pPr indent="-323850" lvl="0" marL="457200" rtl="0" algn="l">
              <a:lnSpc>
                <a:spcPct val="115000"/>
              </a:lnSpc>
              <a:spcBef>
                <a:spcPts val="0"/>
              </a:spcBef>
              <a:spcAft>
                <a:spcPts val="0"/>
              </a:spcAft>
              <a:buSzPts val="1500"/>
              <a:buChar char="-"/>
            </a:pPr>
            <a:r>
              <a:rPr lang="en-US" sz="1500"/>
              <a:t>Goal: “be able to assist quickly (within 2 s of an individual  beginning a task)”</a:t>
            </a:r>
            <a:endParaRPr sz="1500"/>
          </a:p>
          <a:p>
            <a:pPr indent="-323850" lvl="0" marL="457200" rtl="0" algn="l">
              <a:lnSpc>
                <a:spcPct val="115000"/>
              </a:lnSpc>
              <a:spcBef>
                <a:spcPts val="0"/>
              </a:spcBef>
              <a:spcAft>
                <a:spcPts val="0"/>
              </a:spcAft>
              <a:buSzPts val="1500"/>
              <a:buChar char="-"/>
            </a:pPr>
            <a:r>
              <a:rPr lang="en-US" sz="1500"/>
              <a:t>No response curves shown</a:t>
            </a:r>
            <a:endParaRPr sz="1500"/>
          </a:p>
          <a:p>
            <a:pPr indent="-323850" lvl="0" marL="457200" rtl="0" algn="l">
              <a:lnSpc>
                <a:spcPct val="115000"/>
              </a:lnSpc>
              <a:spcBef>
                <a:spcPts val="0"/>
              </a:spcBef>
              <a:spcAft>
                <a:spcPts val="0"/>
              </a:spcAft>
              <a:buSzPts val="1500"/>
              <a:buChar char="-"/>
            </a:pPr>
            <a:r>
              <a:rPr lang="en-US" sz="1500"/>
              <a:t>Noted that users found the exo less useful for dynamic tasks</a:t>
            </a:r>
            <a:endParaRPr sz="3600"/>
          </a:p>
        </p:txBody>
      </p:sp>
      <p:pic>
        <p:nvPicPr>
          <p:cNvPr id="131" name="Google Shape;131;g360f16a9fb2_0_1"/>
          <p:cNvPicPr preferRelativeResize="0"/>
          <p:nvPr/>
        </p:nvPicPr>
        <p:blipFill>
          <a:blip r:embed="rId4">
            <a:alphaModFix/>
          </a:blip>
          <a:stretch>
            <a:fillRect/>
          </a:stretch>
        </p:blipFill>
        <p:spPr>
          <a:xfrm>
            <a:off x="8742200" y="3647702"/>
            <a:ext cx="3391576" cy="1831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60f16a9fb2_0_10"/>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Cornell (RAL 2016) [2]</a:t>
            </a:r>
            <a:endParaRPr/>
          </a:p>
        </p:txBody>
      </p:sp>
      <p:sp>
        <p:nvSpPr>
          <p:cNvPr id="138" name="Google Shape;138;g360f16a9fb2_0_10"/>
          <p:cNvSpPr txBox="1"/>
          <p:nvPr>
            <p:ph idx="1" type="body"/>
          </p:nvPr>
        </p:nvSpPr>
        <p:spPr>
          <a:xfrm>
            <a:off x="609600" y="1143000"/>
            <a:ext cx="8282400" cy="5181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600"/>
              <a:t>Title: A Helping Hand: Soft Orthosis with Integrated Optical Strain Sensors and EMG Control</a:t>
            </a:r>
            <a:endParaRPr sz="1600"/>
          </a:p>
          <a:p>
            <a:pPr indent="0" lvl="0" marL="0" rtl="0" algn="l">
              <a:lnSpc>
                <a:spcPct val="115000"/>
              </a:lnSpc>
              <a:spcBef>
                <a:spcPts val="0"/>
              </a:spcBef>
              <a:spcAft>
                <a:spcPts val="0"/>
              </a:spcAft>
              <a:buClr>
                <a:schemeClr val="dk1"/>
              </a:buClr>
              <a:buSzPts val="1100"/>
              <a:buFont typeface="Arial"/>
              <a:buNone/>
            </a:pPr>
            <a:r>
              <a:rPr lang="en-US" sz="1600" u="sng">
                <a:solidFill>
                  <a:srgbClr val="1155CC"/>
                </a:solidFill>
                <a:hlinkClick r:id="rId3">
                  <a:extLst>
                    <a:ext uri="{A12FA001-AC4F-418D-AE19-62706E023703}">
                      <ahyp:hlinkClr val="tx"/>
                    </a:ext>
                  </a:extLst>
                </a:hlinkClick>
              </a:rPr>
              <a:t>Link</a:t>
            </a:r>
            <a:endParaRPr sz="1600"/>
          </a:p>
          <a:p>
            <a:pPr indent="0" lvl="0" marL="0" rtl="0" algn="l">
              <a:lnSpc>
                <a:spcPct val="115000"/>
              </a:lnSpc>
              <a:spcBef>
                <a:spcPts val="0"/>
              </a:spcBef>
              <a:spcAft>
                <a:spcPts val="0"/>
              </a:spcAft>
              <a:buClr>
                <a:schemeClr val="dk1"/>
              </a:buClr>
              <a:buSzPts val="1100"/>
              <a:buFont typeface="Arial"/>
              <a:buNone/>
            </a:pPr>
            <a:r>
              <a:rPr lang="en-US" sz="1600"/>
              <a:t>Description: Inflatable soft hand exo with individual actuation for each finger</a:t>
            </a:r>
            <a:endParaRPr sz="1600"/>
          </a:p>
          <a:p>
            <a:pPr indent="0" lvl="0" marL="0" rtl="0" algn="l">
              <a:lnSpc>
                <a:spcPct val="115000"/>
              </a:lnSpc>
              <a:spcBef>
                <a:spcPts val="0"/>
              </a:spcBef>
              <a:spcAft>
                <a:spcPts val="0"/>
              </a:spcAft>
              <a:buClr>
                <a:schemeClr val="dk1"/>
              </a:buClr>
              <a:buSzPts val="1100"/>
              <a:buFont typeface="Arial"/>
              <a:buNone/>
            </a:pPr>
            <a:r>
              <a:t/>
            </a:r>
            <a:endParaRPr sz="1600"/>
          </a:p>
          <a:p>
            <a:pPr indent="0" lvl="0" marL="0" rtl="0" algn="l">
              <a:lnSpc>
                <a:spcPct val="115000"/>
              </a:lnSpc>
              <a:spcBef>
                <a:spcPts val="0"/>
              </a:spcBef>
              <a:spcAft>
                <a:spcPts val="0"/>
              </a:spcAft>
              <a:buClr>
                <a:schemeClr val="dk1"/>
              </a:buClr>
              <a:buSzPts val="1100"/>
              <a:buFont typeface="Arial"/>
              <a:buNone/>
            </a:pPr>
            <a:r>
              <a:rPr lang="en-US" sz="1600"/>
              <a:t>Controller:</a:t>
            </a:r>
            <a:endParaRPr sz="1600"/>
          </a:p>
          <a:p>
            <a:pPr indent="-330200" lvl="0" marL="457200" rtl="0" algn="l">
              <a:lnSpc>
                <a:spcPct val="115000"/>
              </a:lnSpc>
              <a:spcBef>
                <a:spcPts val="0"/>
              </a:spcBef>
              <a:spcAft>
                <a:spcPts val="0"/>
              </a:spcAft>
              <a:buSzPts val="1600"/>
              <a:buChar char="-"/>
            </a:pPr>
            <a:r>
              <a:rPr lang="en-US" sz="1600"/>
              <a:t>Inflates/deflates until within tolerance range of desired curvature (as determined by Optical-Fiber Sensors)</a:t>
            </a:r>
            <a:endParaRPr sz="1600"/>
          </a:p>
          <a:p>
            <a:pPr indent="-330200" lvl="0" marL="457200" rtl="0" algn="l">
              <a:lnSpc>
                <a:spcPct val="115000"/>
              </a:lnSpc>
              <a:spcBef>
                <a:spcPts val="0"/>
              </a:spcBef>
              <a:spcAft>
                <a:spcPts val="0"/>
              </a:spcAft>
              <a:buSzPts val="1600"/>
              <a:buChar char="-"/>
            </a:pPr>
            <a:r>
              <a:rPr lang="en-US" sz="1600"/>
              <a:t>Flow slows when approaching deadband to prevent overshoot</a:t>
            </a:r>
            <a:endParaRPr sz="1600"/>
          </a:p>
          <a:p>
            <a:pPr indent="-330200" lvl="0" marL="457200" rtl="0" algn="l">
              <a:lnSpc>
                <a:spcPct val="115000"/>
              </a:lnSpc>
              <a:spcBef>
                <a:spcPts val="0"/>
              </a:spcBef>
              <a:spcAft>
                <a:spcPts val="0"/>
              </a:spcAft>
              <a:buSzPts val="1600"/>
              <a:buChar char="-"/>
            </a:pPr>
            <a:r>
              <a:rPr lang="en-US" sz="1600"/>
              <a:t>Used average EMG signal as input for curvature</a:t>
            </a:r>
            <a:endParaRPr sz="1600"/>
          </a:p>
          <a:p>
            <a:pPr indent="-330200" lvl="1" marL="914400" rtl="0" algn="l">
              <a:lnSpc>
                <a:spcPct val="115000"/>
              </a:lnSpc>
              <a:spcBef>
                <a:spcPts val="0"/>
              </a:spcBef>
              <a:spcAft>
                <a:spcPts val="0"/>
              </a:spcAft>
              <a:buSzPts val="1600"/>
              <a:buChar char="-"/>
            </a:pPr>
            <a:r>
              <a:rPr lang="en-US" sz="1600"/>
              <a:t>A bit confusing here, as you may want the curvature to remain high while the user can rely on the exo and relax their muscles? I think this is just proof of concept</a:t>
            </a:r>
            <a:endParaRPr sz="1600"/>
          </a:p>
          <a:p>
            <a:pPr indent="0" lvl="0" marL="0" rtl="0" algn="l">
              <a:lnSpc>
                <a:spcPct val="115000"/>
              </a:lnSpc>
              <a:spcBef>
                <a:spcPts val="0"/>
              </a:spcBef>
              <a:spcAft>
                <a:spcPts val="0"/>
              </a:spcAft>
              <a:buClr>
                <a:schemeClr val="dk1"/>
              </a:buClr>
              <a:buSzPts val="1100"/>
              <a:buFont typeface="Arial"/>
              <a:buNone/>
            </a:pPr>
            <a:r>
              <a:rPr lang="en-US" sz="1600"/>
              <a:t>Inflation time/speed:</a:t>
            </a:r>
            <a:endParaRPr sz="1600"/>
          </a:p>
          <a:p>
            <a:pPr indent="-330200" lvl="0" marL="457200" rtl="0" algn="l">
              <a:lnSpc>
                <a:spcPct val="115000"/>
              </a:lnSpc>
              <a:spcBef>
                <a:spcPts val="0"/>
              </a:spcBef>
              <a:spcAft>
                <a:spcPts val="0"/>
              </a:spcAft>
              <a:buSzPts val="1600"/>
              <a:buChar char="-"/>
            </a:pPr>
            <a:r>
              <a:rPr lang="en-US" sz="1600"/>
              <a:t>In best controller, rise time about 150ms</a:t>
            </a:r>
            <a:endParaRPr sz="1600"/>
          </a:p>
          <a:p>
            <a:pPr indent="-330200" lvl="0" marL="457200" rtl="0" algn="l">
              <a:lnSpc>
                <a:spcPct val="115000"/>
              </a:lnSpc>
              <a:spcBef>
                <a:spcPts val="0"/>
              </a:spcBef>
              <a:spcAft>
                <a:spcPts val="0"/>
              </a:spcAft>
              <a:buSzPts val="1600"/>
              <a:buChar char="-"/>
            </a:pPr>
            <a:r>
              <a:rPr lang="en-US" sz="1600"/>
              <a:t>Note that the finger actuators are much smaller than the shoulder ones, so much less air needed</a:t>
            </a:r>
            <a:endParaRPr sz="3700"/>
          </a:p>
        </p:txBody>
      </p:sp>
      <p:pic>
        <p:nvPicPr>
          <p:cNvPr id="139" name="Google Shape;139;g360f16a9fb2_0_10"/>
          <p:cNvPicPr preferRelativeResize="0"/>
          <p:nvPr/>
        </p:nvPicPr>
        <p:blipFill>
          <a:blip r:embed="rId4">
            <a:alphaModFix/>
          </a:blip>
          <a:stretch>
            <a:fillRect/>
          </a:stretch>
        </p:blipFill>
        <p:spPr>
          <a:xfrm>
            <a:off x="9076475" y="1066800"/>
            <a:ext cx="2647950" cy="523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60f16a9fb2_0_19"/>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Stanford (ICRA 2017) [3]</a:t>
            </a:r>
            <a:endParaRPr/>
          </a:p>
        </p:txBody>
      </p:sp>
      <p:sp>
        <p:nvSpPr>
          <p:cNvPr id="146" name="Google Shape;146;g360f16a9fb2_0_19"/>
          <p:cNvSpPr txBox="1"/>
          <p:nvPr>
            <p:ph idx="1" type="body"/>
          </p:nvPr>
        </p:nvSpPr>
        <p:spPr>
          <a:xfrm>
            <a:off x="609600" y="1143000"/>
            <a:ext cx="7212600" cy="5181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600"/>
              <a:t>Title: Exomuscle: An inflatable device for shoulder abduction support</a:t>
            </a:r>
            <a:endParaRPr sz="1600"/>
          </a:p>
          <a:p>
            <a:pPr indent="0" lvl="0" marL="0" rtl="0" algn="l">
              <a:lnSpc>
                <a:spcPct val="115000"/>
              </a:lnSpc>
              <a:spcBef>
                <a:spcPts val="0"/>
              </a:spcBef>
              <a:spcAft>
                <a:spcPts val="0"/>
              </a:spcAft>
              <a:buClr>
                <a:schemeClr val="dk1"/>
              </a:buClr>
              <a:buSzPts val="1100"/>
              <a:buFont typeface="Arial"/>
              <a:buNone/>
            </a:pPr>
            <a:r>
              <a:rPr lang="en-US" sz="1600" u="sng">
                <a:solidFill>
                  <a:srgbClr val="1155CC"/>
                </a:solidFill>
                <a:hlinkClick r:id="rId3">
                  <a:extLst>
                    <a:ext uri="{A12FA001-AC4F-418D-AE19-62706E023703}">
                      <ahyp:hlinkClr val="tx"/>
                    </a:ext>
                  </a:extLst>
                </a:hlinkClick>
              </a:rPr>
              <a:t>Link</a:t>
            </a:r>
            <a:endParaRPr sz="1600"/>
          </a:p>
          <a:p>
            <a:pPr indent="0" lvl="0" marL="0" rtl="0" algn="l">
              <a:lnSpc>
                <a:spcPct val="115000"/>
              </a:lnSpc>
              <a:spcBef>
                <a:spcPts val="0"/>
              </a:spcBef>
              <a:spcAft>
                <a:spcPts val="0"/>
              </a:spcAft>
              <a:buClr>
                <a:schemeClr val="dk1"/>
              </a:buClr>
              <a:buSzPts val="1100"/>
              <a:buFont typeface="Arial"/>
              <a:buNone/>
            </a:pPr>
            <a:r>
              <a:rPr lang="en-US" sz="1600"/>
              <a:t>Description: Inflatable shoulder exoskeleton design and testing</a:t>
            </a:r>
            <a:endParaRPr sz="1600"/>
          </a:p>
          <a:p>
            <a:pPr indent="0" lvl="0" marL="0" rtl="0" algn="l">
              <a:lnSpc>
                <a:spcPct val="115000"/>
              </a:lnSpc>
              <a:spcBef>
                <a:spcPts val="0"/>
              </a:spcBef>
              <a:spcAft>
                <a:spcPts val="0"/>
              </a:spcAft>
              <a:buClr>
                <a:schemeClr val="dk1"/>
              </a:buClr>
              <a:buSzPts val="1100"/>
              <a:buFont typeface="Arial"/>
              <a:buNone/>
            </a:pPr>
            <a:r>
              <a:t/>
            </a:r>
            <a:endParaRPr sz="1600"/>
          </a:p>
          <a:p>
            <a:pPr indent="0" lvl="0" marL="0" rtl="0" algn="l">
              <a:lnSpc>
                <a:spcPct val="115000"/>
              </a:lnSpc>
              <a:spcBef>
                <a:spcPts val="0"/>
              </a:spcBef>
              <a:spcAft>
                <a:spcPts val="0"/>
              </a:spcAft>
              <a:buClr>
                <a:schemeClr val="dk1"/>
              </a:buClr>
              <a:buSzPts val="1100"/>
              <a:buFont typeface="Arial"/>
              <a:buNone/>
            </a:pPr>
            <a:r>
              <a:rPr lang="en-US" sz="1600"/>
              <a:t>Controller:</a:t>
            </a:r>
            <a:endParaRPr sz="1600"/>
          </a:p>
          <a:p>
            <a:pPr indent="-330200" lvl="0" marL="457200" rtl="0" algn="l">
              <a:lnSpc>
                <a:spcPct val="115000"/>
              </a:lnSpc>
              <a:spcBef>
                <a:spcPts val="0"/>
              </a:spcBef>
              <a:spcAft>
                <a:spcPts val="0"/>
              </a:spcAft>
              <a:buSzPts val="1600"/>
              <a:buChar char="-"/>
            </a:pPr>
            <a:r>
              <a:rPr lang="en-US" sz="1600"/>
              <a:t>No information, seems to be hardcoded to go to required air pressure</a:t>
            </a:r>
            <a:endParaRPr sz="1600"/>
          </a:p>
          <a:p>
            <a:pPr indent="0" lvl="0" marL="0" rtl="0" algn="l">
              <a:lnSpc>
                <a:spcPct val="115000"/>
              </a:lnSpc>
              <a:spcBef>
                <a:spcPts val="0"/>
              </a:spcBef>
              <a:spcAft>
                <a:spcPts val="0"/>
              </a:spcAft>
              <a:buClr>
                <a:schemeClr val="dk1"/>
              </a:buClr>
              <a:buSzPts val="1100"/>
              <a:buFont typeface="Arial"/>
              <a:buNone/>
            </a:pPr>
            <a:r>
              <a:rPr lang="en-US" sz="1600"/>
              <a:t>Inflation time/speed:</a:t>
            </a:r>
            <a:endParaRPr sz="1600"/>
          </a:p>
          <a:p>
            <a:pPr indent="-330200" lvl="0" marL="457200" rtl="0" algn="l">
              <a:lnSpc>
                <a:spcPct val="115000"/>
              </a:lnSpc>
              <a:spcBef>
                <a:spcPts val="0"/>
              </a:spcBef>
              <a:spcAft>
                <a:spcPts val="0"/>
              </a:spcAft>
              <a:buSzPts val="1600"/>
              <a:buChar char="-"/>
            </a:pPr>
            <a:r>
              <a:rPr lang="en-US" sz="1600"/>
              <a:t>Very little information, one note in discussion that “the portable compressor inflates the exomuscle beyond the maximum air pressure used in testing within three seconds” (note that testing max pressure was 27.5 kPa)</a:t>
            </a:r>
            <a:endParaRPr sz="1600"/>
          </a:p>
          <a:p>
            <a:pPr indent="-330200" lvl="0" marL="457200" rtl="0" algn="l">
              <a:lnSpc>
                <a:spcPct val="115000"/>
              </a:lnSpc>
              <a:spcBef>
                <a:spcPts val="0"/>
              </a:spcBef>
              <a:spcAft>
                <a:spcPts val="0"/>
              </a:spcAft>
              <a:buSzPts val="1600"/>
              <a:buChar char="-"/>
            </a:pPr>
            <a:r>
              <a:rPr lang="en-US" sz="1600"/>
              <a:t>Out and back reaching test done for dynamic task compared to air bearing</a:t>
            </a:r>
            <a:endParaRPr sz="1600"/>
          </a:p>
          <a:p>
            <a:pPr indent="0" lvl="0" marL="0" rtl="0" algn="l">
              <a:lnSpc>
                <a:spcPct val="115000"/>
              </a:lnSpc>
              <a:spcBef>
                <a:spcPts val="0"/>
              </a:spcBef>
              <a:spcAft>
                <a:spcPts val="0"/>
              </a:spcAft>
              <a:buClr>
                <a:schemeClr val="dk1"/>
              </a:buClr>
              <a:buSzPts val="1100"/>
              <a:buFont typeface="Arial"/>
              <a:buNone/>
            </a:pPr>
            <a:r>
              <a:rPr lang="en-US" sz="1600"/>
              <a:t>Overall:</a:t>
            </a:r>
            <a:endParaRPr sz="1600"/>
          </a:p>
          <a:p>
            <a:pPr indent="-330200" lvl="0" marL="457200" rtl="0" algn="l">
              <a:lnSpc>
                <a:spcPct val="115000"/>
              </a:lnSpc>
              <a:spcBef>
                <a:spcPts val="0"/>
              </a:spcBef>
              <a:spcAft>
                <a:spcPts val="0"/>
              </a:spcAft>
              <a:buSzPts val="1600"/>
              <a:buChar char="-"/>
            </a:pPr>
            <a:r>
              <a:rPr lang="en-US" sz="1600"/>
              <a:t>Clearly an early paper, follow up to see if more mature version has been published</a:t>
            </a:r>
            <a:endParaRPr sz="3700"/>
          </a:p>
        </p:txBody>
      </p:sp>
      <p:pic>
        <p:nvPicPr>
          <p:cNvPr id="147" name="Google Shape;147;g360f16a9fb2_0_19"/>
          <p:cNvPicPr preferRelativeResize="0"/>
          <p:nvPr/>
        </p:nvPicPr>
        <p:blipFill>
          <a:blip r:embed="rId4">
            <a:alphaModFix/>
          </a:blip>
          <a:stretch>
            <a:fillRect/>
          </a:stretch>
        </p:blipFill>
        <p:spPr>
          <a:xfrm>
            <a:off x="7822200" y="1877677"/>
            <a:ext cx="4255624" cy="34289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60f16a9fb2_0_28"/>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Newcastle (RAL 2021) [4]</a:t>
            </a:r>
            <a:endParaRPr/>
          </a:p>
        </p:txBody>
      </p:sp>
      <p:sp>
        <p:nvSpPr>
          <p:cNvPr id="154" name="Google Shape;154;g360f16a9fb2_0_28"/>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500"/>
              <a:t>Title: Design and Control of Pneumatic Systems for Soft Robotics: A Simulation Approach</a:t>
            </a:r>
            <a:endParaRPr sz="1500"/>
          </a:p>
          <a:p>
            <a:pPr indent="0" lvl="0" marL="0" rtl="0" algn="l">
              <a:lnSpc>
                <a:spcPct val="115000"/>
              </a:lnSpc>
              <a:spcBef>
                <a:spcPts val="0"/>
              </a:spcBef>
              <a:spcAft>
                <a:spcPts val="0"/>
              </a:spcAft>
              <a:buClr>
                <a:schemeClr val="dk1"/>
              </a:buClr>
              <a:buSzPts val="1100"/>
              <a:buFont typeface="Arial"/>
              <a:buNone/>
            </a:pPr>
            <a:r>
              <a:rPr lang="en-US" sz="1500" u="sng">
                <a:solidFill>
                  <a:srgbClr val="1155CC"/>
                </a:solidFill>
                <a:hlinkClick r:id="rId3">
                  <a:extLst>
                    <a:ext uri="{A12FA001-AC4F-418D-AE19-62706E023703}">
                      <ahyp:hlinkClr val="tx"/>
                    </a:ext>
                  </a:extLst>
                </a:hlinkClick>
              </a:rPr>
              <a:t>Link</a:t>
            </a:r>
            <a:endParaRPr sz="1500"/>
          </a:p>
          <a:p>
            <a:pPr indent="0" lvl="0" marL="0" rtl="0" algn="l">
              <a:lnSpc>
                <a:spcPct val="115000"/>
              </a:lnSpc>
              <a:spcBef>
                <a:spcPts val="0"/>
              </a:spcBef>
              <a:spcAft>
                <a:spcPts val="0"/>
              </a:spcAft>
              <a:buClr>
                <a:schemeClr val="dk1"/>
              </a:buClr>
              <a:buSzPts val="1100"/>
              <a:buFont typeface="Arial"/>
              <a:buNone/>
            </a:pPr>
            <a:r>
              <a:rPr lang="en-US" sz="1500"/>
              <a:t>Description: Simulations of pneumatic exo control and testing of strategies on three soft actuators</a:t>
            </a:r>
            <a:endParaRPr sz="1500"/>
          </a:p>
          <a:p>
            <a:pPr indent="0" lvl="0" marL="0" rtl="0" algn="l">
              <a:lnSpc>
                <a:spcPct val="115000"/>
              </a:lnSpc>
              <a:spcBef>
                <a:spcPts val="0"/>
              </a:spcBef>
              <a:spcAft>
                <a:spcPts val="0"/>
              </a:spcAft>
              <a:buClr>
                <a:schemeClr val="dk1"/>
              </a:buClr>
              <a:buSzPts val="1100"/>
              <a:buFont typeface="Arial"/>
              <a:buNone/>
            </a:pPr>
            <a:r>
              <a:t/>
            </a:r>
            <a:endParaRPr sz="1500"/>
          </a:p>
          <a:p>
            <a:pPr indent="0" lvl="0" marL="0" rtl="0" algn="l">
              <a:lnSpc>
                <a:spcPct val="115000"/>
              </a:lnSpc>
              <a:spcBef>
                <a:spcPts val="0"/>
              </a:spcBef>
              <a:spcAft>
                <a:spcPts val="0"/>
              </a:spcAft>
              <a:buClr>
                <a:schemeClr val="dk1"/>
              </a:buClr>
              <a:buSzPts val="1100"/>
              <a:buFont typeface="Arial"/>
              <a:buNone/>
            </a:pPr>
            <a:r>
              <a:rPr lang="en-US" sz="1500"/>
              <a:t>Controller:</a:t>
            </a:r>
            <a:endParaRPr sz="1500"/>
          </a:p>
          <a:p>
            <a:pPr indent="-323850" lvl="0" marL="457200" rtl="0" algn="l">
              <a:lnSpc>
                <a:spcPct val="115000"/>
              </a:lnSpc>
              <a:spcBef>
                <a:spcPts val="0"/>
              </a:spcBef>
              <a:spcAft>
                <a:spcPts val="0"/>
              </a:spcAft>
              <a:buSzPts val="1500"/>
              <a:buChar char="-"/>
            </a:pPr>
            <a:r>
              <a:rPr lang="en-US" sz="1500"/>
              <a:t>Compares two strategies: PI with anti-windup, On-Off with hysteresis</a:t>
            </a:r>
            <a:endParaRPr sz="1500"/>
          </a:p>
          <a:p>
            <a:pPr indent="-323850" lvl="0" marL="457200" rtl="0" algn="l">
              <a:lnSpc>
                <a:spcPct val="115000"/>
              </a:lnSpc>
              <a:spcBef>
                <a:spcPts val="0"/>
              </a:spcBef>
              <a:spcAft>
                <a:spcPts val="0"/>
              </a:spcAft>
              <a:buSzPts val="1500"/>
              <a:buChar char="-"/>
            </a:pPr>
            <a:r>
              <a:rPr lang="en-US" sz="1500"/>
              <a:t>“PI controller provides smaller tracking error. The on-off controller has a faster rise time but larger pressure oscillation and larger constant tracking error”</a:t>
            </a:r>
            <a:endParaRPr sz="1500"/>
          </a:p>
          <a:p>
            <a:pPr indent="-323850" lvl="0" marL="457200" rtl="0" algn="l">
              <a:lnSpc>
                <a:spcPct val="115000"/>
              </a:lnSpc>
              <a:spcBef>
                <a:spcPts val="0"/>
              </a:spcBef>
              <a:spcAft>
                <a:spcPts val="0"/>
              </a:spcAft>
              <a:buSzPts val="1500"/>
              <a:buChar char="-"/>
            </a:pPr>
            <a:r>
              <a:rPr lang="en-US" sz="1500"/>
              <a:t>Shows effect of different controllers and demonstrates that simulated results closely match</a:t>
            </a:r>
            <a:endParaRPr sz="1500"/>
          </a:p>
          <a:p>
            <a:pPr indent="0" lvl="0" marL="0" rtl="0" algn="l">
              <a:lnSpc>
                <a:spcPct val="115000"/>
              </a:lnSpc>
              <a:spcBef>
                <a:spcPts val="0"/>
              </a:spcBef>
              <a:spcAft>
                <a:spcPts val="0"/>
              </a:spcAft>
              <a:buNone/>
            </a:pPr>
            <a:r>
              <a:rPr lang="en-US" sz="1500"/>
              <a:t>Overall: </a:t>
            </a:r>
            <a:endParaRPr sz="1500"/>
          </a:p>
          <a:p>
            <a:pPr indent="-323850" lvl="0" marL="457200" rtl="0" algn="l">
              <a:lnSpc>
                <a:spcPct val="115000"/>
              </a:lnSpc>
              <a:spcBef>
                <a:spcPts val="0"/>
              </a:spcBef>
              <a:spcAft>
                <a:spcPts val="0"/>
              </a:spcAft>
              <a:buSzPts val="1500"/>
              <a:buChar char="-"/>
            </a:pPr>
            <a:r>
              <a:rPr lang="en-US" sz="1500"/>
              <a:t>Not tested on an actual exo, </a:t>
            </a:r>
            <a:r>
              <a:rPr lang="en-US" sz="1500"/>
              <a:t>just</a:t>
            </a:r>
            <a:r>
              <a:rPr lang="en-US" sz="1500"/>
              <a:t> pneumatic actuators</a:t>
            </a:r>
            <a:endParaRPr sz="1500"/>
          </a:p>
          <a:p>
            <a:pPr indent="0" lvl="0" marL="0" rtl="0" algn="l">
              <a:lnSpc>
                <a:spcPct val="115000"/>
              </a:lnSpc>
              <a:spcBef>
                <a:spcPts val="0"/>
              </a:spcBef>
              <a:spcAft>
                <a:spcPts val="0"/>
              </a:spcAft>
              <a:buNone/>
            </a:pPr>
            <a:r>
              <a:t/>
            </a:r>
            <a:endParaRPr sz="3600"/>
          </a:p>
        </p:txBody>
      </p:sp>
      <p:pic>
        <p:nvPicPr>
          <p:cNvPr id="155" name="Google Shape;155;g360f16a9fb2_0_28"/>
          <p:cNvPicPr preferRelativeResize="0"/>
          <p:nvPr/>
        </p:nvPicPr>
        <p:blipFill>
          <a:blip r:embed="rId4">
            <a:alphaModFix/>
          </a:blip>
          <a:stretch>
            <a:fillRect/>
          </a:stretch>
        </p:blipFill>
        <p:spPr>
          <a:xfrm>
            <a:off x="2108875" y="4064550"/>
            <a:ext cx="7692500" cy="242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60f16a9fb2_0_36"/>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BioRobotics Institute Italy (TMRB 2025) [5]</a:t>
            </a:r>
            <a:endParaRPr/>
          </a:p>
        </p:txBody>
      </p:sp>
      <p:sp>
        <p:nvSpPr>
          <p:cNvPr id="162" name="Google Shape;162;g360f16a9fb2_0_36"/>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500"/>
              <a:t>Title: Preliminary Evaluation of a Soft Wearable Robot for Shoulder Movement Assistance</a:t>
            </a:r>
            <a:endParaRPr sz="1500"/>
          </a:p>
          <a:p>
            <a:pPr indent="0" lvl="0" marL="0" rtl="0" algn="l">
              <a:lnSpc>
                <a:spcPct val="115000"/>
              </a:lnSpc>
              <a:spcBef>
                <a:spcPts val="0"/>
              </a:spcBef>
              <a:spcAft>
                <a:spcPts val="0"/>
              </a:spcAft>
              <a:buClr>
                <a:schemeClr val="dk1"/>
              </a:buClr>
              <a:buSzPts val="1100"/>
              <a:buFont typeface="Arial"/>
              <a:buNone/>
            </a:pPr>
            <a:r>
              <a:rPr lang="en-US" sz="1500" u="sng">
                <a:solidFill>
                  <a:srgbClr val="1155CC"/>
                </a:solidFill>
                <a:hlinkClick r:id="rId3">
                  <a:extLst>
                    <a:ext uri="{A12FA001-AC4F-418D-AE19-62706E023703}">
                      <ahyp:hlinkClr val="tx"/>
                    </a:ext>
                  </a:extLst>
                </a:hlinkClick>
              </a:rPr>
              <a:t>Link</a:t>
            </a:r>
            <a:endParaRPr sz="1500"/>
          </a:p>
          <a:p>
            <a:pPr indent="0" lvl="0" marL="0" rtl="0" algn="l">
              <a:lnSpc>
                <a:spcPct val="115000"/>
              </a:lnSpc>
              <a:spcBef>
                <a:spcPts val="0"/>
              </a:spcBef>
              <a:spcAft>
                <a:spcPts val="0"/>
              </a:spcAft>
              <a:buNone/>
            </a:pPr>
            <a:r>
              <a:rPr lang="en-US" sz="1500"/>
              <a:t>Description: Testing pneumatic shoulder exo on patients with SCI. Analysis of range of motion and EMG.</a:t>
            </a:r>
            <a:endParaRPr sz="1500"/>
          </a:p>
          <a:p>
            <a:pPr indent="0" lvl="0" marL="0" rtl="0" algn="l">
              <a:lnSpc>
                <a:spcPct val="115000"/>
              </a:lnSpc>
              <a:spcBef>
                <a:spcPts val="0"/>
              </a:spcBef>
              <a:spcAft>
                <a:spcPts val="0"/>
              </a:spcAft>
              <a:buClr>
                <a:schemeClr val="dk1"/>
              </a:buClr>
              <a:buSzPts val="1100"/>
              <a:buFont typeface="Arial"/>
              <a:buNone/>
            </a:pPr>
            <a:r>
              <a:t/>
            </a:r>
            <a:endParaRPr sz="1500"/>
          </a:p>
          <a:p>
            <a:pPr indent="0" lvl="0" marL="0" rtl="0" algn="l">
              <a:lnSpc>
                <a:spcPct val="115000"/>
              </a:lnSpc>
              <a:spcBef>
                <a:spcPts val="0"/>
              </a:spcBef>
              <a:spcAft>
                <a:spcPts val="0"/>
              </a:spcAft>
              <a:buClr>
                <a:schemeClr val="dk1"/>
              </a:buClr>
              <a:buSzPts val="1100"/>
              <a:buFont typeface="Arial"/>
              <a:buNone/>
            </a:pPr>
            <a:r>
              <a:rPr lang="en-US" sz="1500"/>
              <a:t>Controller:</a:t>
            </a:r>
            <a:endParaRPr sz="1500"/>
          </a:p>
          <a:p>
            <a:pPr indent="-323850" lvl="0" marL="457200" rtl="0" algn="l">
              <a:lnSpc>
                <a:spcPct val="115000"/>
              </a:lnSpc>
              <a:spcBef>
                <a:spcPts val="0"/>
              </a:spcBef>
              <a:spcAft>
                <a:spcPts val="0"/>
              </a:spcAft>
              <a:buSzPts val="1500"/>
              <a:buChar char="-"/>
            </a:pPr>
            <a:r>
              <a:rPr lang="en-US" sz="1500"/>
              <a:t>Bang-Bang with hysteresis and tolerance range of 3.5kPa</a:t>
            </a:r>
            <a:endParaRPr sz="1500"/>
          </a:p>
          <a:p>
            <a:pPr indent="-323850" lvl="0" marL="457200" rtl="0" algn="l">
              <a:lnSpc>
                <a:spcPct val="115000"/>
              </a:lnSpc>
              <a:spcBef>
                <a:spcPts val="0"/>
              </a:spcBef>
              <a:spcAft>
                <a:spcPts val="0"/>
              </a:spcAft>
              <a:buSzPts val="1500"/>
              <a:buChar char="-"/>
            </a:pPr>
            <a:r>
              <a:rPr lang="en-US" sz="1500"/>
              <a:t>Ranges up to 77kPa</a:t>
            </a:r>
            <a:endParaRPr sz="1500"/>
          </a:p>
          <a:p>
            <a:pPr indent="-323850" lvl="0" marL="457200" rtl="0" algn="l">
              <a:lnSpc>
                <a:spcPct val="115000"/>
              </a:lnSpc>
              <a:spcBef>
                <a:spcPts val="0"/>
              </a:spcBef>
              <a:spcAft>
                <a:spcPts val="0"/>
              </a:spcAft>
              <a:buSzPts val="1500"/>
              <a:buChar char="-"/>
            </a:pPr>
            <a:r>
              <a:rPr lang="en-US" sz="1500"/>
              <a:t>Target pressure manually set by researcher (70kPa used for experiments)</a:t>
            </a:r>
            <a:endParaRPr sz="1500"/>
          </a:p>
          <a:p>
            <a:pPr indent="0" lvl="0" marL="0" rtl="0" algn="l">
              <a:lnSpc>
                <a:spcPct val="115000"/>
              </a:lnSpc>
              <a:spcBef>
                <a:spcPts val="0"/>
              </a:spcBef>
              <a:spcAft>
                <a:spcPts val="0"/>
              </a:spcAft>
              <a:buClr>
                <a:schemeClr val="dk1"/>
              </a:buClr>
              <a:buSzPts val="1100"/>
              <a:buFont typeface="Arial"/>
              <a:buNone/>
            </a:pPr>
            <a:r>
              <a:rPr lang="en-US" sz="1500"/>
              <a:t>Results:</a:t>
            </a:r>
            <a:endParaRPr sz="1500"/>
          </a:p>
          <a:p>
            <a:pPr indent="-323850" lvl="0" marL="457200" rtl="0" algn="l">
              <a:lnSpc>
                <a:spcPct val="115000"/>
              </a:lnSpc>
              <a:spcBef>
                <a:spcPts val="0"/>
              </a:spcBef>
              <a:spcAft>
                <a:spcPts val="0"/>
              </a:spcAft>
              <a:buSzPts val="1500"/>
              <a:buChar char="-"/>
            </a:pPr>
            <a:r>
              <a:rPr lang="en-US" sz="1500"/>
              <a:t>Slight drop in range of motion when wearing robot (healthy participants)</a:t>
            </a:r>
            <a:endParaRPr sz="1500"/>
          </a:p>
          <a:p>
            <a:pPr indent="-323850" lvl="0" marL="457200" rtl="0" algn="l">
              <a:lnSpc>
                <a:spcPct val="115000"/>
              </a:lnSpc>
              <a:spcBef>
                <a:spcPts val="0"/>
              </a:spcBef>
              <a:spcAft>
                <a:spcPts val="0"/>
              </a:spcAft>
              <a:buSzPts val="1500"/>
              <a:buChar char="-"/>
            </a:pPr>
            <a:r>
              <a:rPr lang="en-US" sz="1500"/>
              <a:t>Muscle activation reduction much more clear in lift-and-hold tasks than in ROM tasks, particularly weighted lift-and-hold</a:t>
            </a:r>
            <a:endParaRPr sz="1500"/>
          </a:p>
          <a:p>
            <a:pPr indent="-323850" lvl="0" marL="457200" rtl="0" algn="l">
              <a:lnSpc>
                <a:spcPct val="115000"/>
              </a:lnSpc>
              <a:spcBef>
                <a:spcPts val="0"/>
              </a:spcBef>
              <a:spcAft>
                <a:spcPts val="0"/>
              </a:spcAft>
              <a:buSzPts val="1500"/>
              <a:buChar char="-"/>
            </a:pPr>
            <a:r>
              <a:rPr lang="en-US" sz="1500"/>
              <a:t>Chronic patient more similar to healthy participants. Acute patient had little improvement in EMG but big improvement in ROM.</a:t>
            </a:r>
            <a:endParaRPr sz="1500"/>
          </a:p>
          <a:p>
            <a:pPr indent="0" lvl="0" marL="0" rtl="0" algn="l">
              <a:lnSpc>
                <a:spcPct val="115000"/>
              </a:lnSpc>
              <a:spcBef>
                <a:spcPts val="0"/>
              </a:spcBef>
              <a:spcAft>
                <a:spcPts val="0"/>
              </a:spcAft>
              <a:buClr>
                <a:schemeClr val="dk1"/>
              </a:buClr>
              <a:buSzPts val="1100"/>
              <a:buFont typeface="Arial"/>
              <a:buNone/>
            </a:pPr>
            <a:r>
              <a:rPr lang="en-US" sz="1500"/>
              <a:t>Inflation time/speed:</a:t>
            </a:r>
            <a:endParaRPr sz="1500"/>
          </a:p>
          <a:p>
            <a:pPr indent="-323850" lvl="0" marL="457200" rtl="0" algn="l">
              <a:lnSpc>
                <a:spcPct val="115000"/>
              </a:lnSpc>
              <a:spcBef>
                <a:spcPts val="0"/>
              </a:spcBef>
              <a:spcAft>
                <a:spcPts val="0"/>
              </a:spcAft>
              <a:buSzPts val="1500"/>
              <a:buChar char="-"/>
            </a:pPr>
            <a:r>
              <a:rPr lang="en-US" sz="1500"/>
              <a:t>~5 seconds to inflate, 3.6 seconds to deflate for SCI patients between 0 and 70 kPa (no data on healthy)</a:t>
            </a:r>
            <a:endParaRPr sz="1500"/>
          </a:p>
          <a:p>
            <a:pPr indent="-323850" lvl="0" marL="457200" rtl="0" algn="l">
              <a:lnSpc>
                <a:spcPct val="115000"/>
              </a:lnSpc>
              <a:spcBef>
                <a:spcPts val="0"/>
              </a:spcBef>
              <a:spcAft>
                <a:spcPts val="0"/>
              </a:spcAft>
              <a:buSzPts val="1500"/>
              <a:buChar char="-"/>
            </a:pPr>
            <a:r>
              <a:rPr lang="en-US" sz="1500"/>
              <a:t>Faster inflation for lighter patient, faster deflation for heavier patient</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60f16a9fb2_0_44"/>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700"/>
              <a:t>National University of Singapore (BioRob 2016) [6]</a:t>
            </a:r>
            <a:endParaRPr sz="3700"/>
          </a:p>
        </p:txBody>
      </p:sp>
      <p:sp>
        <p:nvSpPr>
          <p:cNvPr id="169" name="Google Shape;169;g360f16a9fb2_0_44"/>
          <p:cNvSpPr txBox="1"/>
          <p:nvPr>
            <p:ph idx="1" type="body"/>
          </p:nvPr>
        </p:nvSpPr>
        <p:spPr>
          <a:xfrm>
            <a:off x="609600" y="1143000"/>
            <a:ext cx="7073400" cy="5181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600"/>
              <a:t>Title: Development of a soft robotic shoulder assistive device for shoulder abduction</a:t>
            </a:r>
            <a:endParaRPr sz="1600"/>
          </a:p>
          <a:p>
            <a:pPr indent="0" lvl="0" marL="0" rtl="0" algn="l">
              <a:lnSpc>
                <a:spcPct val="115000"/>
              </a:lnSpc>
              <a:spcBef>
                <a:spcPts val="0"/>
              </a:spcBef>
              <a:spcAft>
                <a:spcPts val="0"/>
              </a:spcAft>
              <a:buClr>
                <a:schemeClr val="dk1"/>
              </a:buClr>
              <a:buSzPts val="1100"/>
              <a:buFont typeface="Arial"/>
              <a:buNone/>
            </a:pPr>
            <a:r>
              <a:rPr lang="en-US" sz="1600" u="sng">
                <a:solidFill>
                  <a:srgbClr val="1155CC"/>
                </a:solidFill>
                <a:hlinkClick r:id="rId3">
                  <a:extLst>
                    <a:ext uri="{A12FA001-AC4F-418D-AE19-62706E023703}">
                      <ahyp:hlinkClr val="tx"/>
                    </a:ext>
                  </a:extLst>
                </a:hlinkClick>
              </a:rPr>
              <a:t>Link</a:t>
            </a:r>
            <a:endParaRPr sz="1600"/>
          </a:p>
          <a:p>
            <a:pPr indent="0" lvl="0" marL="0" rtl="0" algn="l">
              <a:lnSpc>
                <a:spcPct val="115000"/>
              </a:lnSpc>
              <a:spcBef>
                <a:spcPts val="0"/>
              </a:spcBef>
              <a:spcAft>
                <a:spcPts val="0"/>
              </a:spcAft>
              <a:buClr>
                <a:schemeClr val="dk1"/>
              </a:buClr>
              <a:buSzPts val="1100"/>
              <a:buFont typeface="Arial"/>
              <a:buNone/>
            </a:pPr>
            <a:r>
              <a:rPr lang="en-US" sz="1600"/>
              <a:t>Description: Initial design and test of inflatable shoulder exoskeleton (tested only on mannequin and one subject)</a:t>
            </a:r>
            <a:endParaRPr sz="1600"/>
          </a:p>
          <a:p>
            <a:pPr indent="0" lvl="0" marL="0" rtl="0" algn="l">
              <a:lnSpc>
                <a:spcPct val="115000"/>
              </a:lnSpc>
              <a:spcBef>
                <a:spcPts val="0"/>
              </a:spcBef>
              <a:spcAft>
                <a:spcPts val="0"/>
              </a:spcAft>
              <a:buClr>
                <a:schemeClr val="dk1"/>
              </a:buClr>
              <a:buSzPts val="1100"/>
              <a:buFont typeface="Arial"/>
              <a:buNone/>
            </a:pPr>
            <a:r>
              <a:t/>
            </a:r>
            <a:endParaRPr sz="1600"/>
          </a:p>
          <a:p>
            <a:pPr indent="0" lvl="0" marL="0" rtl="0" algn="l">
              <a:lnSpc>
                <a:spcPct val="115000"/>
              </a:lnSpc>
              <a:spcBef>
                <a:spcPts val="0"/>
              </a:spcBef>
              <a:spcAft>
                <a:spcPts val="0"/>
              </a:spcAft>
              <a:buClr>
                <a:schemeClr val="dk1"/>
              </a:buClr>
              <a:buSzPts val="1100"/>
              <a:buFont typeface="Arial"/>
              <a:buNone/>
            </a:pPr>
            <a:r>
              <a:rPr lang="en-US" sz="1600"/>
              <a:t>Robot:</a:t>
            </a:r>
            <a:endParaRPr sz="1600"/>
          </a:p>
          <a:p>
            <a:pPr indent="-330200" lvl="0" marL="457200" rtl="0" algn="l">
              <a:lnSpc>
                <a:spcPct val="115000"/>
              </a:lnSpc>
              <a:spcBef>
                <a:spcPts val="0"/>
              </a:spcBef>
              <a:spcAft>
                <a:spcPts val="0"/>
              </a:spcAft>
              <a:buSzPts val="1600"/>
              <a:buChar char="-"/>
            </a:pPr>
            <a:r>
              <a:rPr lang="en-US" sz="1600"/>
              <a:t>Actuator is on top of arm, and acts like a cantilever on shoulder as it inflates</a:t>
            </a:r>
            <a:endParaRPr sz="1600"/>
          </a:p>
          <a:p>
            <a:pPr indent="-330200" lvl="0" marL="457200" rtl="0" algn="l">
              <a:lnSpc>
                <a:spcPct val="115000"/>
              </a:lnSpc>
              <a:spcBef>
                <a:spcPts val="0"/>
              </a:spcBef>
              <a:spcAft>
                <a:spcPts val="0"/>
              </a:spcAft>
              <a:buSzPts val="1600"/>
              <a:buChar char="-"/>
            </a:pPr>
            <a:r>
              <a:rPr lang="en-US" sz="1600"/>
              <a:t>Issues with buckling</a:t>
            </a:r>
            <a:endParaRPr sz="1600"/>
          </a:p>
          <a:p>
            <a:pPr indent="-330200" lvl="0" marL="457200" rtl="0" algn="l">
              <a:lnSpc>
                <a:spcPct val="115000"/>
              </a:lnSpc>
              <a:spcBef>
                <a:spcPts val="0"/>
              </a:spcBef>
              <a:spcAft>
                <a:spcPts val="0"/>
              </a:spcAft>
              <a:buSzPts val="1600"/>
              <a:buChar char="-"/>
            </a:pPr>
            <a:r>
              <a:rPr lang="en-US" sz="1600"/>
              <a:t>Sewn into jacket, but issues with jacket dislodging</a:t>
            </a:r>
            <a:endParaRPr sz="1600"/>
          </a:p>
          <a:p>
            <a:pPr indent="0" lvl="0" marL="0" rtl="0" algn="l">
              <a:lnSpc>
                <a:spcPct val="115000"/>
              </a:lnSpc>
              <a:spcBef>
                <a:spcPts val="0"/>
              </a:spcBef>
              <a:spcAft>
                <a:spcPts val="0"/>
              </a:spcAft>
              <a:buClr>
                <a:schemeClr val="dk1"/>
              </a:buClr>
              <a:buSzPts val="1100"/>
              <a:buFont typeface="Arial"/>
              <a:buNone/>
            </a:pPr>
            <a:r>
              <a:rPr lang="en-US" sz="1600"/>
              <a:t>Control:</a:t>
            </a:r>
            <a:endParaRPr sz="1600"/>
          </a:p>
          <a:p>
            <a:pPr indent="-330200" lvl="0" marL="457200" rtl="0" algn="l">
              <a:lnSpc>
                <a:spcPct val="115000"/>
              </a:lnSpc>
              <a:spcBef>
                <a:spcPts val="0"/>
              </a:spcBef>
              <a:spcAft>
                <a:spcPts val="0"/>
              </a:spcAft>
              <a:buSzPts val="1600"/>
              <a:buChar char="-"/>
            </a:pPr>
            <a:r>
              <a:rPr lang="en-US" sz="1600"/>
              <a:t>Tested angle (from accelerometer and motion capture) at intervals of 5kPa of pressure, up to 100kPa</a:t>
            </a:r>
            <a:endParaRPr sz="1600"/>
          </a:p>
          <a:p>
            <a:pPr indent="-330200" lvl="0" marL="457200" rtl="0" algn="l">
              <a:lnSpc>
                <a:spcPct val="115000"/>
              </a:lnSpc>
              <a:spcBef>
                <a:spcPts val="0"/>
              </a:spcBef>
              <a:spcAft>
                <a:spcPts val="0"/>
              </a:spcAft>
              <a:buSzPts val="1600"/>
              <a:buChar char="-"/>
            </a:pPr>
            <a:r>
              <a:rPr lang="en-US" sz="1600"/>
              <a:t>Simple control diagram shown in Fig. 4, but not referenced in text (?)</a:t>
            </a:r>
            <a:endParaRPr sz="1600"/>
          </a:p>
          <a:p>
            <a:pPr indent="-330200" lvl="0" marL="457200" rtl="0" algn="l">
              <a:lnSpc>
                <a:spcPct val="115000"/>
              </a:lnSpc>
              <a:spcBef>
                <a:spcPts val="0"/>
              </a:spcBef>
              <a:spcAft>
                <a:spcPts val="0"/>
              </a:spcAft>
              <a:buSzPts val="1600"/>
              <a:buChar char="-"/>
            </a:pPr>
            <a:r>
              <a:rPr lang="en-US" sz="1600"/>
              <a:t>Some position control testing</a:t>
            </a:r>
            <a:endParaRPr sz="1600"/>
          </a:p>
          <a:p>
            <a:pPr indent="-330200" lvl="0" marL="457200" rtl="0" algn="l">
              <a:lnSpc>
                <a:spcPct val="115000"/>
              </a:lnSpc>
              <a:spcBef>
                <a:spcPts val="0"/>
              </a:spcBef>
              <a:spcAft>
                <a:spcPts val="0"/>
              </a:spcAft>
              <a:buSzPts val="1600"/>
              <a:buChar char="-"/>
            </a:pPr>
            <a:r>
              <a:rPr lang="en-US" sz="1600"/>
              <a:t>No information on inflation speed or higher level control</a:t>
            </a:r>
            <a:endParaRPr sz="3700"/>
          </a:p>
        </p:txBody>
      </p:sp>
      <p:pic>
        <p:nvPicPr>
          <p:cNvPr id="170" name="Google Shape;170;g360f16a9fb2_0_44"/>
          <p:cNvPicPr preferRelativeResize="0"/>
          <p:nvPr/>
        </p:nvPicPr>
        <p:blipFill>
          <a:blip r:embed="rId4">
            <a:alphaModFix/>
          </a:blip>
          <a:stretch>
            <a:fillRect/>
          </a:stretch>
        </p:blipFill>
        <p:spPr>
          <a:xfrm>
            <a:off x="8078025" y="1211375"/>
            <a:ext cx="3751375" cy="433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60f16a9fb2_0_52"/>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Technical University Darmstadt (Nature</a:t>
            </a:r>
            <a:r>
              <a:rPr lang="en-US"/>
              <a:t> </a:t>
            </a:r>
            <a:r>
              <a:rPr lang="en-US"/>
              <a:t>Scientific Reports 2021) [7]</a:t>
            </a:r>
            <a:endParaRPr/>
          </a:p>
        </p:txBody>
      </p:sp>
      <p:sp>
        <p:nvSpPr>
          <p:cNvPr id="177" name="Google Shape;177;g360f16a9fb2_0_52"/>
          <p:cNvSpPr txBox="1"/>
          <p:nvPr>
            <p:ph idx="1" type="body"/>
          </p:nvPr>
        </p:nvSpPr>
        <p:spPr>
          <a:xfrm>
            <a:off x="609600" y="1378375"/>
            <a:ext cx="10972800" cy="4572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t>Title: Soft pneumatic elbow exoskeleton reduces the muscle activity, metabolic cost and fatigue during holding and carrying of loads</a:t>
            </a:r>
            <a:endParaRPr sz="1400"/>
          </a:p>
          <a:p>
            <a:pPr indent="0" lvl="0" marL="0" rtl="0" algn="l">
              <a:lnSpc>
                <a:spcPct val="115000"/>
              </a:lnSpc>
              <a:spcBef>
                <a:spcPts val="0"/>
              </a:spcBef>
              <a:spcAft>
                <a:spcPts val="0"/>
              </a:spcAft>
              <a:buClr>
                <a:schemeClr val="dk1"/>
              </a:buClr>
              <a:buSzPts val="1100"/>
              <a:buFont typeface="Arial"/>
              <a:buNone/>
            </a:pPr>
            <a:r>
              <a:rPr lang="en-US" sz="1400" u="sng">
                <a:solidFill>
                  <a:srgbClr val="1155CC"/>
                </a:solidFill>
                <a:hlinkClick r:id="rId3">
                  <a:extLst>
                    <a:ext uri="{A12FA001-AC4F-418D-AE19-62706E023703}">
                      <ahyp:hlinkClr val="tx"/>
                    </a:ext>
                  </a:extLst>
                </a:hlinkClick>
              </a:rPr>
              <a:t>Link</a:t>
            </a:r>
            <a:endParaRPr sz="1400"/>
          </a:p>
          <a:p>
            <a:pPr indent="0" lvl="0" marL="0" rtl="0" algn="l">
              <a:lnSpc>
                <a:spcPct val="115000"/>
              </a:lnSpc>
              <a:spcBef>
                <a:spcPts val="0"/>
              </a:spcBef>
              <a:spcAft>
                <a:spcPts val="0"/>
              </a:spcAft>
              <a:buClr>
                <a:schemeClr val="dk1"/>
              </a:buClr>
              <a:buSzPts val="1100"/>
              <a:buFont typeface="Arial"/>
              <a:buNone/>
            </a:pPr>
            <a:r>
              <a:rPr lang="en-US" sz="1400"/>
              <a:t>Description: Design and human testing of elbow pneumatic exosuit</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en-US" sz="1400"/>
              <a:t>Controller:</a:t>
            </a:r>
            <a:endParaRPr sz="1400"/>
          </a:p>
          <a:p>
            <a:pPr indent="-317500" lvl="0" marL="457200" rtl="0" algn="l">
              <a:lnSpc>
                <a:spcPct val="115000"/>
              </a:lnSpc>
              <a:spcBef>
                <a:spcPts val="0"/>
              </a:spcBef>
              <a:spcAft>
                <a:spcPts val="0"/>
              </a:spcAft>
              <a:buSzPts val="1400"/>
              <a:buChar char="-"/>
            </a:pPr>
            <a:r>
              <a:rPr lang="en-US" sz="1400"/>
              <a:t>Tested only at constant elbow angle in isometric conditions -&gt; not focused on control</a:t>
            </a:r>
            <a:endParaRPr sz="1400"/>
          </a:p>
          <a:p>
            <a:pPr indent="-317500" lvl="0" marL="457200" rtl="0" algn="l">
              <a:lnSpc>
                <a:spcPct val="115000"/>
              </a:lnSpc>
              <a:spcBef>
                <a:spcPts val="0"/>
              </a:spcBef>
              <a:spcAft>
                <a:spcPts val="0"/>
              </a:spcAft>
              <a:buSzPts val="1400"/>
              <a:buChar char="-"/>
            </a:pPr>
            <a:r>
              <a:rPr lang="en-US" sz="1400"/>
              <a:t>“At this point, it is unclear what the optimal torque assistance profiles should look like for such dynamic movements, and how much users could benefit from sub-optimal assistance torques”</a:t>
            </a:r>
            <a:endParaRPr sz="1400"/>
          </a:p>
          <a:p>
            <a:pPr indent="-317500" lvl="0" marL="457200" rtl="0" algn="l">
              <a:lnSpc>
                <a:spcPct val="115000"/>
              </a:lnSpc>
              <a:spcBef>
                <a:spcPts val="0"/>
              </a:spcBef>
              <a:spcAft>
                <a:spcPts val="0"/>
              </a:spcAft>
              <a:buSzPts val="1400"/>
              <a:buChar char="-"/>
            </a:pPr>
            <a:r>
              <a:rPr lang="en-US" sz="1400"/>
              <a:t>For testing, users positioned their elbow at the desired angle (only one angle tested), exo was then manually pressured to 1.3 bar (same for all subjects), and manually de-pressurized after the task</a:t>
            </a:r>
            <a:endParaRPr sz="1400"/>
          </a:p>
          <a:p>
            <a:pPr indent="0" lvl="0" marL="0" rtl="0" algn="l">
              <a:lnSpc>
                <a:spcPct val="115000"/>
              </a:lnSpc>
              <a:spcBef>
                <a:spcPts val="0"/>
              </a:spcBef>
              <a:spcAft>
                <a:spcPts val="0"/>
              </a:spcAft>
              <a:buClr>
                <a:schemeClr val="dk1"/>
              </a:buClr>
              <a:buSzPts val="1100"/>
              <a:buFont typeface="Arial"/>
              <a:buNone/>
            </a:pPr>
            <a:r>
              <a:rPr lang="en-US" sz="1400"/>
              <a:t>Results:</a:t>
            </a:r>
            <a:endParaRPr sz="1400"/>
          </a:p>
          <a:p>
            <a:pPr indent="-317500" lvl="0" marL="457200" rtl="0" algn="l">
              <a:lnSpc>
                <a:spcPct val="115000"/>
              </a:lnSpc>
              <a:spcBef>
                <a:spcPts val="0"/>
              </a:spcBef>
              <a:spcAft>
                <a:spcPts val="0"/>
              </a:spcAft>
              <a:buSzPts val="1400"/>
              <a:buChar char="-"/>
            </a:pPr>
            <a:r>
              <a:rPr lang="en-US" sz="1400"/>
              <a:t>Decreases EMG activity during hold and carry tasks - larger decrease for longer holds + less weight (for same level of support)</a:t>
            </a:r>
            <a:endParaRPr sz="1400"/>
          </a:p>
          <a:p>
            <a:pPr indent="-317500" lvl="0" marL="457200" rtl="0" algn="l">
              <a:lnSpc>
                <a:spcPct val="115000"/>
              </a:lnSpc>
              <a:spcBef>
                <a:spcPts val="0"/>
              </a:spcBef>
              <a:spcAft>
                <a:spcPts val="0"/>
              </a:spcAft>
              <a:buSzPts val="1400"/>
              <a:buChar char="-"/>
            </a:pPr>
            <a:r>
              <a:rPr lang="en-US" sz="1400"/>
              <a:t>Decrease in net metabolic rate, particularly for holding task</a:t>
            </a:r>
            <a:endParaRPr sz="1400"/>
          </a:p>
          <a:p>
            <a:pPr indent="0" lvl="0" marL="0" rtl="0" algn="l">
              <a:lnSpc>
                <a:spcPct val="115000"/>
              </a:lnSpc>
              <a:spcBef>
                <a:spcPts val="0"/>
              </a:spcBef>
              <a:spcAft>
                <a:spcPts val="0"/>
              </a:spcAft>
              <a:buClr>
                <a:schemeClr val="dk1"/>
              </a:buClr>
              <a:buSzPts val="1100"/>
              <a:buFont typeface="Arial"/>
              <a:buNone/>
            </a:pPr>
            <a:r>
              <a:rPr lang="en-US" sz="1400"/>
              <a:t>Inflation time/speed:</a:t>
            </a:r>
            <a:endParaRPr sz="1400"/>
          </a:p>
          <a:p>
            <a:pPr indent="-317500" lvl="0" marL="457200" rtl="0" algn="l">
              <a:lnSpc>
                <a:spcPct val="115000"/>
              </a:lnSpc>
              <a:spcBef>
                <a:spcPts val="0"/>
              </a:spcBef>
              <a:spcAft>
                <a:spcPts val="0"/>
              </a:spcAft>
              <a:buSzPts val="1400"/>
              <a:buChar char="-"/>
            </a:pPr>
            <a:r>
              <a:rPr lang="en-US" sz="1400"/>
              <a:t>Without extra tank (air pump only), cycle time is ~15 seconds. With extra tank of pressurized air, cycle time ~2  seconds</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60f16a9fb2_0_59"/>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REVIEW - National University of Singapore (TMRB, 2023) [8]</a:t>
            </a:r>
            <a:endParaRPr/>
          </a:p>
        </p:txBody>
      </p:sp>
      <p:sp>
        <p:nvSpPr>
          <p:cNvPr id="184" name="Google Shape;184;g360f16a9fb2_0_59"/>
          <p:cNvSpPr txBox="1"/>
          <p:nvPr>
            <p:ph idx="1" type="body"/>
          </p:nvPr>
        </p:nvSpPr>
        <p:spPr>
          <a:xfrm>
            <a:off x="609600" y="1553725"/>
            <a:ext cx="10972800" cy="4770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t>Title: Shoulder-Support Exoskeletons for Overhead Work: Current State, Challenges and Future Direction</a:t>
            </a:r>
            <a:endParaRPr sz="1400"/>
          </a:p>
          <a:p>
            <a:pPr indent="0" lvl="0" marL="0" rtl="0" algn="l">
              <a:lnSpc>
                <a:spcPct val="115000"/>
              </a:lnSpc>
              <a:spcBef>
                <a:spcPts val="0"/>
              </a:spcBef>
              <a:spcAft>
                <a:spcPts val="0"/>
              </a:spcAft>
              <a:buClr>
                <a:schemeClr val="dk1"/>
              </a:buClr>
              <a:buSzPts val="1100"/>
              <a:buFont typeface="Arial"/>
              <a:buNone/>
            </a:pPr>
            <a:r>
              <a:rPr lang="en-US" sz="1400" u="sng">
                <a:solidFill>
                  <a:srgbClr val="1155CC"/>
                </a:solidFill>
                <a:hlinkClick r:id="rId3">
                  <a:extLst>
                    <a:ext uri="{A12FA001-AC4F-418D-AE19-62706E023703}">
                      <ahyp:hlinkClr val="tx"/>
                    </a:ext>
                  </a:extLst>
                </a:hlinkClick>
              </a:rPr>
              <a:t>Link</a:t>
            </a:r>
            <a:endParaRPr sz="1400"/>
          </a:p>
          <a:p>
            <a:pPr indent="0" lvl="0" marL="0" rtl="0" algn="l">
              <a:lnSpc>
                <a:spcPct val="115000"/>
              </a:lnSpc>
              <a:spcBef>
                <a:spcPts val="0"/>
              </a:spcBef>
              <a:spcAft>
                <a:spcPts val="0"/>
              </a:spcAft>
              <a:buClr>
                <a:schemeClr val="dk1"/>
              </a:buClr>
              <a:buSzPts val="1100"/>
              <a:buFont typeface="Arial"/>
              <a:buNone/>
            </a:pPr>
            <a:r>
              <a:rPr lang="en-US" sz="1400"/>
              <a:t>Description</a:t>
            </a:r>
            <a:r>
              <a:rPr lang="en-US" sz="1400"/>
              <a:t>: Review of shoulder exoskeleton papers</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en-US" sz="1400"/>
              <a:t>Notes:</a:t>
            </a:r>
            <a:endParaRPr sz="1400"/>
          </a:p>
          <a:p>
            <a:pPr indent="-317500" lvl="0" marL="457200" rtl="0" algn="l">
              <a:lnSpc>
                <a:spcPct val="115000"/>
              </a:lnSpc>
              <a:spcBef>
                <a:spcPts val="0"/>
              </a:spcBef>
              <a:spcAft>
                <a:spcPts val="0"/>
              </a:spcAft>
              <a:buSzPts val="1400"/>
              <a:buChar char="-"/>
            </a:pPr>
            <a:r>
              <a:rPr lang="en-US" sz="1400"/>
              <a:t>Of active actuators included in the review, 30% were pneumatic</a:t>
            </a:r>
            <a:endParaRPr sz="1400"/>
          </a:p>
          <a:p>
            <a:pPr indent="-317500" lvl="0" marL="457200" rtl="0" algn="l">
              <a:lnSpc>
                <a:spcPct val="115000"/>
              </a:lnSpc>
              <a:spcBef>
                <a:spcPts val="0"/>
              </a:spcBef>
              <a:spcAft>
                <a:spcPts val="0"/>
              </a:spcAft>
              <a:buSzPts val="1400"/>
              <a:buChar char="-"/>
            </a:pPr>
            <a:r>
              <a:rPr lang="en-US" sz="1400"/>
              <a:t>Of active actuators included in the review, 72% used force/torque sensors for control and 18% used biomedical sensors</a:t>
            </a:r>
            <a:endParaRPr sz="1400"/>
          </a:p>
          <a:p>
            <a:pPr indent="-317500" lvl="0" marL="457200" rtl="0" algn="l">
              <a:lnSpc>
                <a:spcPct val="115000"/>
              </a:lnSpc>
              <a:spcBef>
                <a:spcPts val="0"/>
              </a:spcBef>
              <a:spcAft>
                <a:spcPts val="0"/>
              </a:spcAft>
              <a:buSzPts val="1400"/>
              <a:buChar char="-"/>
            </a:pPr>
            <a:r>
              <a:rPr lang="en-US" sz="1400"/>
              <a:t>Almost all of the devices included have rigid structures</a:t>
            </a:r>
            <a:endParaRPr sz="1400"/>
          </a:p>
          <a:p>
            <a:pPr indent="-317500" lvl="0" marL="457200" rtl="0" algn="l">
              <a:lnSpc>
                <a:spcPct val="115000"/>
              </a:lnSpc>
              <a:spcBef>
                <a:spcPts val="0"/>
              </a:spcBef>
              <a:spcAft>
                <a:spcPts val="0"/>
              </a:spcAft>
              <a:buSzPts val="1400"/>
              <a:buChar char="-"/>
            </a:pPr>
            <a:r>
              <a:rPr lang="en-US" sz="1400"/>
              <a:t>This paper seems to be unrelated to the above Singapore paper (no author overlap)</a:t>
            </a:r>
            <a:endParaRPr sz="1400"/>
          </a:p>
          <a:p>
            <a:pPr indent="0" lvl="0" marL="0" rtl="0" algn="l">
              <a:lnSpc>
                <a:spcPct val="115000"/>
              </a:lnSpc>
              <a:spcBef>
                <a:spcPts val="0"/>
              </a:spcBef>
              <a:spcAft>
                <a:spcPts val="0"/>
              </a:spcAft>
              <a:buClr>
                <a:schemeClr val="dk1"/>
              </a:buClr>
              <a:buSzPts val="1100"/>
              <a:buFont typeface="Arial"/>
              <a:buNone/>
            </a:pPr>
            <a:r>
              <a:rPr lang="en-US" sz="1400"/>
              <a:t>Control Suggestions:</a:t>
            </a:r>
            <a:endParaRPr sz="1400"/>
          </a:p>
          <a:p>
            <a:pPr indent="-317500" lvl="0" marL="457200" rtl="0" algn="l">
              <a:lnSpc>
                <a:spcPct val="115000"/>
              </a:lnSpc>
              <a:spcBef>
                <a:spcPts val="0"/>
              </a:spcBef>
              <a:spcAft>
                <a:spcPts val="0"/>
              </a:spcAft>
              <a:buSzPts val="1400"/>
              <a:buChar char="-"/>
            </a:pPr>
            <a:r>
              <a:rPr lang="en-US" sz="1400"/>
              <a:t>EMG signals have not been sufficiently explored for exo control, particularly in conjunction with ML techniques for feature selection, to improve reliability</a:t>
            </a:r>
            <a:endParaRPr sz="1400"/>
          </a:p>
          <a:p>
            <a:pPr indent="-317500" lvl="0" marL="457200" rtl="0" algn="l">
              <a:lnSpc>
                <a:spcPct val="115000"/>
              </a:lnSpc>
              <a:spcBef>
                <a:spcPts val="0"/>
              </a:spcBef>
              <a:spcAft>
                <a:spcPts val="0"/>
              </a:spcAft>
              <a:buSzPts val="1400"/>
              <a:buChar char="-"/>
            </a:pPr>
            <a:r>
              <a:rPr lang="en-US" sz="1400"/>
              <a:t>Admittance control (see AXO-SUIT) to help with problem of increased force needed to lower arm when exo is doing gravity compensation</a:t>
            </a:r>
            <a:endParaRPr sz="1400"/>
          </a:p>
          <a:p>
            <a:pPr indent="-317500" lvl="0" marL="457200" rtl="0" algn="l">
              <a:lnSpc>
                <a:spcPct val="115000"/>
              </a:lnSpc>
              <a:spcBef>
                <a:spcPts val="0"/>
              </a:spcBef>
              <a:spcAft>
                <a:spcPts val="0"/>
              </a:spcAft>
              <a:buSzPts val="1400"/>
              <a:buChar char="-"/>
            </a:pPr>
            <a:r>
              <a:rPr lang="en-US" sz="1400"/>
              <a:t>“In pneumatically actuated devices, the control of the actuator output force is done by regulating the pressurized air pumped into the pneumatic actuator. However, the nonlinear force-displacement relationship of the pneumatic actuator has been shown to reduce control accuracy”</a:t>
            </a:r>
            <a:endParaRPr sz="1400"/>
          </a:p>
          <a:p>
            <a:pPr indent="-317500" lvl="1" marL="914400" rtl="0" algn="l">
              <a:lnSpc>
                <a:spcPct val="115000"/>
              </a:lnSpc>
              <a:spcBef>
                <a:spcPts val="0"/>
              </a:spcBef>
              <a:spcAft>
                <a:spcPts val="0"/>
              </a:spcAft>
              <a:buSzPts val="1400"/>
              <a:buChar char="-"/>
            </a:pPr>
            <a:r>
              <a:rPr lang="en-US" sz="1400"/>
              <a:t>It is true that most of the above controllers (except the hand orthoses) try to reach a target pressure, not a target angle/position .. should we try to do angle?</a:t>
            </a:r>
            <a:endParaRPr sz="3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60f16a9fb2_0_66"/>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REVIEW - ETH Zurich (Frontiers, 2022) [9] </a:t>
            </a:r>
            <a:endParaRPr/>
          </a:p>
        </p:txBody>
      </p:sp>
      <p:sp>
        <p:nvSpPr>
          <p:cNvPr id="191" name="Google Shape;191;g360f16a9fb2_0_66"/>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200"/>
              <a:t>Title: Intention detection strategies for robotic upper-limb orthoses: a scoping review considering usability, daily life application, and user evaluation</a:t>
            </a:r>
            <a:endParaRPr sz="1200"/>
          </a:p>
          <a:p>
            <a:pPr indent="0" lvl="0" marL="0" rtl="0" algn="l">
              <a:spcBef>
                <a:spcPts val="640"/>
              </a:spcBef>
              <a:spcAft>
                <a:spcPts val="0"/>
              </a:spcAft>
              <a:buNone/>
            </a:pPr>
            <a:r>
              <a:rPr lang="en-US" sz="1200" u="sng">
                <a:solidFill>
                  <a:schemeClr val="hlink"/>
                </a:solidFill>
                <a:hlinkClick r:id="rId3"/>
              </a:rPr>
              <a:t>Link</a:t>
            </a:r>
            <a:endParaRPr sz="1200"/>
          </a:p>
          <a:p>
            <a:pPr indent="0" lvl="0" marL="0" rtl="0" algn="l">
              <a:spcBef>
                <a:spcPts val="640"/>
              </a:spcBef>
              <a:spcAft>
                <a:spcPts val="0"/>
              </a:spcAft>
              <a:buNone/>
            </a:pPr>
            <a:r>
              <a:rPr lang="en-US" sz="1200"/>
              <a:t>Description: Review paper of intention/motion detection strategies for upper-limb exoskeletons (not limited to pneumatic)</a:t>
            </a:r>
            <a:endParaRPr sz="1200"/>
          </a:p>
          <a:p>
            <a:pPr indent="0" lvl="0" marL="0" rtl="0" algn="l">
              <a:spcBef>
                <a:spcPts val="640"/>
              </a:spcBef>
              <a:spcAft>
                <a:spcPts val="0"/>
              </a:spcAft>
              <a:buNone/>
            </a:pPr>
            <a:r>
              <a:t/>
            </a:r>
            <a:endParaRPr sz="1200"/>
          </a:p>
          <a:p>
            <a:pPr indent="0" lvl="0" marL="0" rtl="0" algn="l">
              <a:spcBef>
                <a:spcPts val="640"/>
              </a:spcBef>
              <a:spcAft>
                <a:spcPts val="0"/>
              </a:spcAft>
              <a:buNone/>
            </a:pPr>
            <a:r>
              <a:rPr lang="en-US" sz="1200"/>
              <a:t>Notes: </a:t>
            </a:r>
            <a:endParaRPr sz="1200"/>
          </a:p>
          <a:p>
            <a:pPr indent="-304800" lvl="0" marL="457200" rtl="0" algn="l">
              <a:spcBef>
                <a:spcPts val="640"/>
              </a:spcBef>
              <a:spcAft>
                <a:spcPts val="0"/>
              </a:spcAft>
              <a:buSzPts val="1200"/>
              <a:buChar char="-"/>
            </a:pPr>
            <a:r>
              <a:rPr lang="en-US" sz="1200"/>
              <a:t>Most popular strategy for intention detection is EMG, followed by manual triggers (buttons, etc.) and force/movement generation</a:t>
            </a:r>
            <a:endParaRPr sz="1200"/>
          </a:p>
          <a:p>
            <a:pPr indent="-304800" lvl="0" marL="457200" rtl="0" algn="l">
              <a:spcBef>
                <a:spcPts val="0"/>
              </a:spcBef>
              <a:spcAft>
                <a:spcPts val="0"/>
              </a:spcAft>
              <a:buSzPts val="1200"/>
              <a:buChar char="-"/>
            </a:pPr>
            <a:r>
              <a:rPr lang="en-US" sz="1200"/>
              <a:t>Strategies using IMU:</a:t>
            </a:r>
            <a:endParaRPr sz="1200"/>
          </a:p>
          <a:p>
            <a:pPr indent="-304800" lvl="1" marL="914400" rtl="0" algn="l">
              <a:spcBef>
                <a:spcPts val="0"/>
              </a:spcBef>
              <a:spcAft>
                <a:spcPts val="0"/>
              </a:spcAft>
              <a:buSzPts val="1200"/>
              <a:buChar char="-"/>
            </a:pPr>
            <a:r>
              <a:rPr lang="en-US" sz="1200"/>
              <a:t>Directly decoding IMU signals into corresponding movement of the upper limb</a:t>
            </a:r>
            <a:endParaRPr sz="1200"/>
          </a:p>
          <a:p>
            <a:pPr indent="-304800" lvl="1" marL="914400" rtl="0" algn="l">
              <a:spcBef>
                <a:spcPts val="0"/>
              </a:spcBef>
              <a:spcAft>
                <a:spcPts val="0"/>
              </a:spcAft>
              <a:buSzPts val="1200"/>
              <a:buChar char="-"/>
            </a:pPr>
            <a:r>
              <a:rPr lang="en-US" sz="1200"/>
              <a:t>Responding when IMU velocity exceeds given threshold (binary, only two states possible)</a:t>
            </a:r>
            <a:endParaRPr sz="1200"/>
          </a:p>
          <a:p>
            <a:pPr indent="-304800" lvl="1" marL="914400" rtl="0" algn="l">
              <a:spcBef>
                <a:spcPts val="0"/>
              </a:spcBef>
              <a:spcAft>
                <a:spcPts val="0"/>
              </a:spcAft>
              <a:buSzPts val="1200"/>
              <a:buChar char="-"/>
            </a:pPr>
            <a:r>
              <a:rPr lang="en-US" sz="1200"/>
              <a:t>Responding to ‘shrug’ motion from the user (not intuitive - similar to shrug)</a:t>
            </a:r>
            <a:endParaRPr sz="1200"/>
          </a:p>
          <a:p>
            <a:pPr indent="-304800" lvl="0" marL="457200" rtl="0" algn="l">
              <a:spcBef>
                <a:spcPts val="0"/>
              </a:spcBef>
              <a:spcAft>
                <a:spcPts val="0"/>
              </a:spcAft>
              <a:buSzPts val="1200"/>
              <a:buChar char="-"/>
            </a:pPr>
            <a:r>
              <a:rPr lang="en-US" sz="1200"/>
              <a:t>Strategies for EMG:</a:t>
            </a:r>
            <a:endParaRPr sz="1200"/>
          </a:p>
          <a:p>
            <a:pPr indent="-304800" lvl="1" marL="914400" rtl="0" algn="l">
              <a:spcBef>
                <a:spcPts val="0"/>
              </a:spcBef>
              <a:spcAft>
                <a:spcPts val="0"/>
              </a:spcAft>
              <a:buSzPts val="1200"/>
              <a:buChar char="-"/>
            </a:pPr>
            <a:r>
              <a:rPr lang="en-US" sz="1200"/>
              <a:t>Response could be binary (muscle activation exceeds threshold) or proportional</a:t>
            </a:r>
            <a:endParaRPr sz="1200"/>
          </a:p>
          <a:p>
            <a:pPr indent="-304800" lvl="1" marL="914400" rtl="0" algn="l">
              <a:spcBef>
                <a:spcPts val="0"/>
              </a:spcBef>
              <a:spcAft>
                <a:spcPts val="0"/>
              </a:spcAft>
              <a:buSzPts val="1200"/>
              <a:buChar char="-"/>
            </a:pPr>
            <a:r>
              <a:rPr lang="en-US" sz="1200"/>
              <a:t>Sensitive to sensor placement, sweat, muscle fatigue</a:t>
            </a:r>
            <a:endParaRPr sz="1200"/>
          </a:p>
          <a:p>
            <a:pPr indent="-304800" lvl="1" marL="914400" rtl="0" algn="l">
              <a:spcBef>
                <a:spcPts val="0"/>
              </a:spcBef>
              <a:spcAft>
                <a:spcPts val="0"/>
              </a:spcAft>
              <a:buSzPts val="1200"/>
              <a:buChar char="-"/>
            </a:pPr>
            <a:r>
              <a:rPr lang="en-US" sz="1200"/>
              <a:t>Most papers used pattern recognition techniques</a:t>
            </a:r>
            <a:endParaRPr sz="1200"/>
          </a:p>
          <a:p>
            <a:pPr indent="-304800" lvl="1" marL="914400" rtl="0" algn="l">
              <a:spcBef>
                <a:spcPts val="0"/>
              </a:spcBef>
              <a:spcAft>
                <a:spcPts val="0"/>
              </a:spcAft>
              <a:buSzPts val="1200"/>
              <a:buChar char="-"/>
            </a:pPr>
            <a:r>
              <a:rPr lang="en-US" sz="1200"/>
              <a:t>Using muscle </a:t>
            </a:r>
            <a:r>
              <a:rPr lang="en-US" sz="1200"/>
              <a:t>activation</a:t>
            </a:r>
            <a:r>
              <a:rPr lang="en-US" sz="1200"/>
              <a:t> allows for ‘prediction’ of motion, rather than estimation, because muscle react before moving</a:t>
            </a:r>
            <a:endParaRPr sz="1200"/>
          </a:p>
          <a:p>
            <a:pPr indent="-304800" lvl="0" marL="457200" rtl="0" algn="l">
              <a:spcBef>
                <a:spcPts val="0"/>
              </a:spcBef>
              <a:spcAft>
                <a:spcPts val="0"/>
              </a:spcAft>
              <a:buSzPts val="1200"/>
              <a:buChar char="-"/>
            </a:pPr>
            <a:r>
              <a:rPr lang="en-US" sz="1200"/>
              <a:t>Other strategies:</a:t>
            </a:r>
            <a:endParaRPr sz="1200"/>
          </a:p>
          <a:p>
            <a:pPr indent="-304800" lvl="1" marL="914400" rtl="0" algn="l">
              <a:spcBef>
                <a:spcPts val="0"/>
              </a:spcBef>
              <a:spcAft>
                <a:spcPts val="0"/>
              </a:spcAft>
              <a:buSzPts val="1200"/>
              <a:buChar char="-"/>
            </a:pPr>
            <a:r>
              <a:rPr lang="en-US" sz="1200"/>
              <a:t>eye tracking</a:t>
            </a:r>
            <a:endParaRPr sz="1200"/>
          </a:p>
          <a:p>
            <a:pPr indent="-304800" lvl="1" marL="914400" rtl="0" algn="l">
              <a:spcBef>
                <a:spcPts val="0"/>
              </a:spcBef>
              <a:spcAft>
                <a:spcPts val="0"/>
              </a:spcAft>
              <a:buSzPts val="1200"/>
              <a:buChar char="-"/>
            </a:pPr>
            <a:r>
              <a:rPr lang="en-US" sz="1200"/>
              <a:t>MMG</a:t>
            </a:r>
            <a:endParaRPr sz="1200"/>
          </a:p>
          <a:p>
            <a:pPr indent="-304800" lvl="1" marL="914400" rtl="0" algn="l">
              <a:spcBef>
                <a:spcPts val="0"/>
              </a:spcBef>
              <a:spcAft>
                <a:spcPts val="0"/>
              </a:spcAft>
              <a:buSzPts val="1200"/>
              <a:buChar char="-"/>
            </a:pPr>
            <a:r>
              <a:rPr lang="en-US" sz="1200"/>
              <a:t>Brain activity (EEG)</a:t>
            </a:r>
            <a:endParaRPr sz="1200"/>
          </a:p>
          <a:p>
            <a:pPr indent="-304800" lvl="1" marL="914400" rtl="0" algn="l">
              <a:spcBef>
                <a:spcPts val="0"/>
              </a:spcBef>
              <a:spcAft>
                <a:spcPts val="0"/>
              </a:spcAft>
              <a:buSzPts val="1200"/>
              <a:buChar char="-"/>
            </a:pPr>
            <a:r>
              <a:rPr lang="en-US" sz="1200"/>
              <a:t>speech</a:t>
            </a:r>
            <a:endParaRPr sz="1200"/>
          </a:p>
          <a:p>
            <a:pPr indent="-304800" lvl="1" marL="914400" rtl="0" algn="l">
              <a:spcBef>
                <a:spcPts val="0"/>
              </a:spcBef>
              <a:spcAft>
                <a:spcPts val="0"/>
              </a:spcAft>
              <a:buSzPts val="1200"/>
              <a:buChar char="-"/>
            </a:pPr>
            <a:r>
              <a:rPr lang="en-US" sz="1200"/>
              <a:t>manual triggers (button, joysticks, etc.)</a:t>
            </a:r>
            <a:endParaRPr sz="1200"/>
          </a:p>
          <a:p>
            <a:pPr indent="-304800" lvl="0" marL="457200" rtl="0" algn="l">
              <a:spcBef>
                <a:spcPts val="0"/>
              </a:spcBef>
              <a:spcAft>
                <a:spcPts val="0"/>
              </a:spcAft>
              <a:buSzPts val="1200"/>
              <a:buChar char="-"/>
            </a:pPr>
            <a:r>
              <a:rPr lang="en-US" sz="1200"/>
              <a:t>Conclusions:</a:t>
            </a:r>
            <a:endParaRPr sz="1200"/>
          </a:p>
          <a:p>
            <a:pPr indent="-304800" lvl="1" marL="914400" rtl="0" algn="l">
              <a:spcBef>
                <a:spcPts val="0"/>
              </a:spcBef>
              <a:spcAft>
                <a:spcPts val="0"/>
              </a:spcAft>
              <a:buSzPts val="1200"/>
              <a:buChar char="-"/>
            </a:pPr>
            <a:r>
              <a:rPr lang="en-US" sz="1200"/>
              <a:t>Bias towards objective metrics, but not much reporting on subjective metrics of user satisfaction</a:t>
            </a:r>
            <a:endParaRPr sz="1200"/>
          </a:p>
          <a:p>
            <a:pPr indent="-304800" lvl="1" marL="914400" rtl="0" algn="l">
              <a:spcBef>
                <a:spcPts val="0"/>
              </a:spcBef>
              <a:spcAft>
                <a:spcPts val="0"/>
              </a:spcAft>
              <a:buSzPts val="1200"/>
              <a:buChar char="-"/>
            </a:pPr>
            <a:r>
              <a:rPr lang="en-US" sz="1200"/>
              <a:t>Lack of standardized benchmarks to compare between methods</a:t>
            </a:r>
            <a:endParaRPr sz="1200"/>
          </a:p>
          <a:p>
            <a:pPr indent="-304800" lvl="1" marL="914400" rtl="0" algn="l">
              <a:spcBef>
                <a:spcPts val="0"/>
              </a:spcBef>
              <a:spcAft>
                <a:spcPts val="0"/>
              </a:spcAft>
              <a:buSzPts val="1200"/>
              <a:buChar char="-"/>
            </a:pPr>
            <a:r>
              <a:rPr lang="en-US" sz="1200"/>
              <a:t>Better to use methods/signals that are generated from intended movement (if possible - cannot use if subject is unable to move limb entirely) because these </a:t>
            </a:r>
            <a:r>
              <a:rPr lang="en-US" sz="1200"/>
              <a:t>approaches</a:t>
            </a:r>
            <a:r>
              <a:rPr lang="en-US" sz="1200"/>
              <a:t> are more intuitive</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60f16a9fb2_0_73"/>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Harvard Intention Detection (Nature 2025) [10]</a:t>
            </a:r>
            <a:endParaRPr/>
          </a:p>
        </p:txBody>
      </p:sp>
      <p:sp>
        <p:nvSpPr>
          <p:cNvPr id="198" name="Google Shape;198;g360f16a9fb2_0_73"/>
          <p:cNvSpPr txBox="1"/>
          <p:nvPr>
            <p:ph idx="1" type="body"/>
          </p:nvPr>
        </p:nvSpPr>
        <p:spPr>
          <a:xfrm>
            <a:off x="609600" y="971800"/>
            <a:ext cx="10972800" cy="5181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t>Learning-based 3D human kinematics estimation using behavioral constraints from activity classification</a:t>
            </a:r>
            <a:endParaRPr sz="1400"/>
          </a:p>
          <a:p>
            <a:pPr indent="0" lvl="0" marL="0" rtl="0" algn="l">
              <a:lnSpc>
                <a:spcPct val="115000"/>
              </a:lnSpc>
              <a:spcBef>
                <a:spcPts val="0"/>
              </a:spcBef>
              <a:spcAft>
                <a:spcPts val="0"/>
              </a:spcAft>
              <a:buClr>
                <a:schemeClr val="dk1"/>
              </a:buClr>
              <a:buSzPts val="1100"/>
              <a:buFont typeface="Arial"/>
              <a:buNone/>
            </a:pPr>
            <a:r>
              <a:rPr lang="en-US" sz="1400" u="sng">
                <a:solidFill>
                  <a:srgbClr val="1155CC"/>
                </a:solidFill>
                <a:hlinkClick r:id="rId3">
                  <a:extLst>
                    <a:ext uri="{A12FA001-AC4F-418D-AE19-62706E023703}">
                      <ahyp:hlinkClr val="tx"/>
                    </a:ext>
                  </a:extLst>
                </a:hlinkClick>
              </a:rPr>
              <a:t>Link</a:t>
            </a:r>
            <a:endParaRPr sz="1400"/>
          </a:p>
          <a:p>
            <a:pPr indent="0" lvl="0" marL="0" rtl="0" algn="l">
              <a:lnSpc>
                <a:spcPct val="115000"/>
              </a:lnSpc>
              <a:spcBef>
                <a:spcPts val="0"/>
              </a:spcBef>
              <a:spcAft>
                <a:spcPts val="0"/>
              </a:spcAft>
              <a:buClr>
                <a:schemeClr val="dk1"/>
              </a:buClr>
              <a:buSzPts val="1100"/>
              <a:buFont typeface="Arial"/>
              <a:buNone/>
            </a:pPr>
            <a:r>
              <a:rPr lang="en-US" sz="1400"/>
              <a:t>IMU-based kinematics estimation using activity classification</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rtl="0" algn="l">
              <a:lnSpc>
                <a:spcPct val="115000"/>
              </a:lnSpc>
              <a:spcBef>
                <a:spcPts val="0"/>
              </a:spcBef>
              <a:spcAft>
                <a:spcPts val="0"/>
              </a:spcAft>
              <a:buClr>
                <a:schemeClr val="dk1"/>
              </a:buClr>
              <a:buSzPts val="1100"/>
              <a:buFont typeface="Arial"/>
              <a:buNone/>
            </a:pPr>
            <a:r>
              <a:rPr lang="en-US" sz="1400"/>
              <a:t>Notes:</a:t>
            </a:r>
            <a:endParaRPr sz="1400"/>
          </a:p>
          <a:p>
            <a:pPr indent="-317500" lvl="0" marL="457200" rtl="0" algn="l">
              <a:lnSpc>
                <a:spcPct val="115000"/>
              </a:lnSpc>
              <a:spcBef>
                <a:spcPts val="0"/>
              </a:spcBef>
              <a:spcAft>
                <a:spcPts val="0"/>
              </a:spcAft>
              <a:buSzPts val="1400"/>
              <a:buChar char="-"/>
            </a:pPr>
            <a:r>
              <a:rPr lang="en-US" sz="1400"/>
              <a:t>Not directly used on exo here</a:t>
            </a:r>
            <a:endParaRPr sz="1400"/>
          </a:p>
          <a:p>
            <a:pPr indent="-317500" lvl="0" marL="457200" rtl="0" algn="l">
              <a:lnSpc>
                <a:spcPct val="115000"/>
              </a:lnSpc>
              <a:spcBef>
                <a:spcPts val="0"/>
              </a:spcBef>
              <a:spcAft>
                <a:spcPts val="0"/>
              </a:spcAft>
              <a:buSzPts val="1400"/>
              <a:buChar char="-"/>
            </a:pPr>
            <a:r>
              <a:rPr lang="en-US" sz="1400"/>
              <a:t>The second activity they test is shoulder angle estimation for assembly tasks, similar to our proposed use cases</a:t>
            </a:r>
            <a:endParaRPr sz="1400"/>
          </a:p>
          <a:p>
            <a:pPr indent="-317500" lvl="0" marL="457200" rtl="0" algn="l">
              <a:lnSpc>
                <a:spcPct val="115000"/>
              </a:lnSpc>
              <a:spcBef>
                <a:spcPts val="0"/>
              </a:spcBef>
              <a:spcAft>
                <a:spcPts val="0"/>
              </a:spcAft>
              <a:buSzPts val="1400"/>
              <a:buChar char="-"/>
            </a:pPr>
            <a:r>
              <a:rPr lang="en-US" sz="1400"/>
              <a:t>For workout task: 2 IMUs worn by user, on chest and right wrist, for shoulder task: 3 IMUS, one on chest and one on each upper arm</a:t>
            </a:r>
            <a:endParaRPr sz="1400"/>
          </a:p>
          <a:p>
            <a:pPr indent="-317500" lvl="0" marL="457200" rtl="0" algn="l">
              <a:lnSpc>
                <a:spcPct val="115000"/>
              </a:lnSpc>
              <a:spcBef>
                <a:spcPts val="0"/>
              </a:spcBef>
              <a:spcAft>
                <a:spcPts val="0"/>
              </a:spcAft>
              <a:buSzPts val="1400"/>
              <a:buChar char="-"/>
            </a:pPr>
            <a:r>
              <a:rPr lang="en-US" sz="1400"/>
              <a:t>Two neural networks: activity classification and kinematic regressor</a:t>
            </a:r>
            <a:endParaRPr sz="1400"/>
          </a:p>
          <a:p>
            <a:pPr indent="-317500" lvl="1" marL="914400" rtl="0" algn="l">
              <a:lnSpc>
                <a:spcPct val="115000"/>
              </a:lnSpc>
              <a:spcBef>
                <a:spcPts val="0"/>
              </a:spcBef>
              <a:spcAft>
                <a:spcPts val="0"/>
              </a:spcAft>
              <a:buSzPts val="1400"/>
              <a:buChar char="-"/>
            </a:pPr>
            <a:r>
              <a:rPr lang="en-US" sz="1400"/>
              <a:t>Both stacked Dilated Convolutional Neural Networks (DCNNs)</a:t>
            </a:r>
            <a:endParaRPr sz="1400"/>
          </a:p>
          <a:p>
            <a:pPr indent="-317500" lvl="0" marL="457200" rtl="0" algn="l">
              <a:lnSpc>
                <a:spcPct val="115000"/>
              </a:lnSpc>
              <a:spcBef>
                <a:spcPts val="0"/>
              </a:spcBef>
              <a:spcAft>
                <a:spcPts val="0"/>
              </a:spcAft>
              <a:buSzPts val="1400"/>
              <a:buChar char="-"/>
            </a:pPr>
            <a:r>
              <a:rPr lang="en-US" sz="1400"/>
              <a:t>Additional Feature Aggregation Network passes information between networks</a:t>
            </a:r>
            <a:endParaRPr sz="1400"/>
          </a:p>
          <a:p>
            <a:pPr indent="-317500" lvl="0" marL="457200" rtl="0" algn="l">
              <a:lnSpc>
                <a:spcPct val="115000"/>
              </a:lnSpc>
              <a:spcBef>
                <a:spcPts val="0"/>
              </a:spcBef>
              <a:spcAft>
                <a:spcPts val="0"/>
              </a:spcAft>
              <a:buSzPts val="1400"/>
              <a:buChar char="-"/>
            </a:pPr>
            <a:r>
              <a:rPr lang="en-US" sz="1400"/>
              <a:t>In strength training, main improvement of this method (over LSTM or DCNN w/o activity classification) is at points where motion is changing (i.e. going from flex to extension or vice versa)</a:t>
            </a:r>
            <a:endParaRPr sz="1400"/>
          </a:p>
          <a:p>
            <a:pPr indent="-317500" lvl="0" marL="457200" rtl="0" algn="l">
              <a:lnSpc>
                <a:spcPct val="115000"/>
              </a:lnSpc>
              <a:spcBef>
                <a:spcPts val="0"/>
              </a:spcBef>
              <a:spcAft>
                <a:spcPts val="0"/>
              </a:spcAft>
              <a:buSzPts val="1400"/>
              <a:buChar char="-"/>
            </a:pPr>
            <a:r>
              <a:rPr lang="en-US" sz="1400"/>
              <a:t>Activity classification very good for both task types</a:t>
            </a:r>
            <a:endParaRPr sz="1400"/>
          </a:p>
          <a:p>
            <a:pPr indent="-317500" lvl="0" marL="457200" rtl="0" algn="l">
              <a:lnSpc>
                <a:spcPct val="115000"/>
              </a:lnSpc>
              <a:spcBef>
                <a:spcPts val="0"/>
              </a:spcBef>
              <a:spcAft>
                <a:spcPts val="0"/>
              </a:spcAft>
              <a:buSzPts val="1400"/>
              <a:buChar char="-"/>
            </a:pPr>
            <a:r>
              <a:rPr lang="en-US" sz="1400"/>
              <a:t>Networks not subject-specific</a:t>
            </a:r>
            <a:endParaRPr sz="1400"/>
          </a:p>
          <a:p>
            <a:pPr indent="-317500" lvl="0" marL="457200" rtl="0" algn="l">
              <a:lnSpc>
                <a:spcPct val="115000"/>
              </a:lnSpc>
              <a:spcBef>
                <a:spcPts val="0"/>
              </a:spcBef>
              <a:spcAft>
                <a:spcPts val="0"/>
              </a:spcAft>
              <a:buSzPts val="1400"/>
              <a:buChar char="-"/>
            </a:pPr>
            <a:r>
              <a:rPr lang="en-US" sz="1400"/>
              <a:t>Error below 6.5° for shoulder actuation</a:t>
            </a:r>
            <a:endParaRPr sz="1400"/>
          </a:p>
        </p:txBody>
      </p:sp>
      <p:pic>
        <p:nvPicPr>
          <p:cNvPr id="199" name="Google Shape;199;g360f16a9fb2_0_73"/>
          <p:cNvPicPr preferRelativeResize="0"/>
          <p:nvPr/>
        </p:nvPicPr>
        <p:blipFill>
          <a:blip r:embed="rId4">
            <a:alphaModFix/>
          </a:blip>
          <a:stretch>
            <a:fillRect/>
          </a:stretch>
        </p:blipFill>
        <p:spPr>
          <a:xfrm>
            <a:off x="5914124" y="4184801"/>
            <a:ext cx="5101598" cy="222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360e2fdd273_0_199"/>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Paper Summary - Control Overview</a:t>
            </a:r>
            <a:endParaRPr/>
          </a:p>
        </p:txBody>
      </p:sp>
      <p:graphicFrame>
        <p:nvGraphicFramePr>
          <p:cNvPr id="74" name="Google Shape;74;g360e2fdd273_0_199"/>
          <p:cNvGraphicFramePr/>
          <p:nvPr/>
        </p:nvGraphicFramePr>
        <p:xfrm>
          <a:off x="834825" y="1132600"/>
          <a:ext cx="3000000" cy="3000000"/>
        </p:xfrm>
        <a:graphic>
          <a:graphicData uri="http://schemas.openxmlformats.org/drawingml/2006/table">
            <a:tbl>
              <a:tblPr>
                <a:noFill/>
                <a:tableStyleId>{D71046D3-36F7-411C-AADC-B4701A5DB175}</a:tableStyleId>
              </a:tblPr>
              <a:tblGrid>
                <a:gridCol w="2130125"/>
                <a:gridCol w="1528125"/>
                <a:gridCol w="2130675"/>
                <a:gridCol w="2777700"/>
                <a:gridCol w="1977150"/>
              </a:tblGrid>
              <a:tr h="381000">
                <a:tc>
                  <a:txBody>
                    <a:bodyPr/>
                    <a:lstStyle/>
                    <a:p>
                      <a:pPr indent="0" lvl="0" marL="0" rtl="0" algn="ctr">
                        <a:spcBef>
                          <a:spcPts val="0"/>
                        </a:spcBef>
                        <a:spcAft>
                          <a:spcPts val="0"/>
                        </a:spcAft>
                        <a:buNone/>
                      </a:pPr>
                      <a:r>
                        <a:rPr lang="en-US" sz="1200"/>
                        <a:t>Paper</a:t>
                      </a:r>
                      <a:endParaRPr sz="1200"/>
                    </a:p>
                  </a:txBody>
                  <a:tcPr marT="91425" marB="91425" marR="91425" marL="91425"/>
                </a:tc>
                <a:tc>
                  <a:txBody>
                    <a:bodyPr/>
                    <a:lstStyle/>
                    <a:p>
                      <a:pPr indent="0" lvl="0" marL="0" rtl="0" algn="ctr">
                        <a:spcBef>
                          <a:spcPts val="0"/>
                        </a:spcBef>
                        <a:spcAft>
                          <a:spcPts val="0"/>
                        </a:spcAft>
                        <a:buNone/>
                      </a:pPr>
                      <a:r>
                        <a:rPr lang="en-US" sz="1200"/>
                        <a:t>Exo Type</a:t>
                      </a:r>
                      <a:endParaRPr sz="1200"/>
                    </a:p>
                  </a:txBody>
                  <a:tcPr marT="91425" marB="91425" marR="91425" marL="91425"/>
                </a:tc>
                <a:tc>
                  <a:txBody>
                    <a:bodyPr/>
                    <a:lstStyle/>
                    <a:p>
                      <a:pPr indent="0" lvl="0" marL="0" rtl="0" algn="ctr">
                        <a:spcBef>
                          <a:spcPts val="0"/>
                        </a:spcBef>
                        <a:spcAft>
                          <a:spcPts val="0"/>
                        </a:spcAft>
                        <a:buNone/>
                      </a:pPr>
                      <a:r>
                        <a:rPr lang="en-US" sz="1200"/>
                        <a:t>Motion Intention Detection</a:t>
                      </a:r>
                      <a:endParaRPr sz="1200"/>
                    </a:p>
                  </a:txBody>
                  <a:tcPr marT="91425" marB="91425" marR="91425" marL="91425"/>
                </a:tc>
                <a:tc>
                  <a:txBody>
                    <a:bodyPr/>
                    <a:lstStyle/>
                    <a:p>
                      <a:pPr indent="0" lvl="0" marL="0" rtl="0" algn="ctr">
                        <a:spcBef>
                          <a:spcPts val="0"/>
                        </a:spcBef>
                        <a:spcAft>
                          <a:spcPts val="0"/>
                        </a:spcAft>
                        <a:buNone/>
                      </a:pPr>
                      <a:r>
                        <a:rPr lang="en-US" sz="1200"/>
                        <a:t>Torque Profile Generation</a:t>
                      </a:r>
                      <a:endParaRPr sz="1200"/>
                    </a:p>
                  </a:txBody>
                  <a:tcPr marT="91425" marB="91425" marR="91425" marL="91425"/>
                </a:tc>
                <a:tc>
                  <a:txBody>
                    <a:bodyPr/>
                    <a:lstStyle/>
                    <a:p>
                      <a:pPr indent="0" lvl="0" marL="0" rtl="0" algn="ctr">
                        <a:spcBef>
                          <a:spcPts val="0"/>
                        </a:spcBef>
                        <a:spcAft>
                          <a:spcPts val="0"/>
                        </a:spcAft>
                        <a:buNone/>
                      </a:pPr>
                      <a:r>
                        <a:rPr lang="en-US" sz="1200"/>
                        <a:t>Low Level Controller</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3"/>
                        </a:rPr>
                        <a:t>Harvard (Science Robotics 2024)</a:t>
                      </a:r>
                      <a:r>
                        <a:rPr lang="en-US" sz="1200"/>
                        <a:t> [1]</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IMU based - inflates/deflates if angle and angular velocity exceed threshold</a:t>
                      </a:r>
                      <a:endParaRPr sz="1200"/>
                    </a:p>
                  </a:txBody>
                  <a:tcPr marT="91425" marB="91425" marR="91425" marL="91425"/>
                </a:tc>
                <a:tc>
                  <a:txBody>
                    <a:bodyPr/>
                    <a:lstStyle/>
                    <a:p>
                      <a:pPr indent="0" lvl="0" marL="0" rtl="0" algn="l">
                        <a:spcBef>
                          <a:spcPts val="0"/>
                        </a:spcBef>
                        <a:spcAft>
                          <a:spcPts val="0"/>
                        </a:spcAft>
                        <a:buNone/>
                      </a:pPr>
                      <a:r>
                        <a:rPr lang="en-US" sz="1200"/>
                        <a:t>Target inflated hard-coded (adapted for each subject </a:t>
                      </a:r>
                      <a:r>
                        <a:rPr lang="en-US" sz="1200"/>
                        <a:t>during</a:t>
                      </a:r>
                      <a:r>
                        <a:rPr lang="en-US" sz="1200"/>
                        <a:t> calibration)</a:t>
                      </a:r>
                      <a:endParaRPr sz="1200"/>
                    </a:p>
                  </a:txBody>
                  <a:tcPr marT="91425" marB="91425" marR="91425" marL="91425"/>
                </a:tc>
                <a:tc>
                  <a:txBody>
                    <a:bodyPr/>
                    <a:lstStyle/>
                    <a:p>
                      <a:pPr indent="0" lvl="0" marL="0" rtl="0" algn="l">
                        <a:spcBef>
                          <a:spcPts val="0"/>
                        </a:spcBef>
                        <a:spcAft>
                          <a:spcPts val="0"/>
                        </a:spcAft>
                        <a:buNone/>
                      </a:pPr>
                      <a:r>
                        <a:rPr lang="en-US" sz="1200"/>
                        <a:t>Bang-bang</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4"/>
                        </a:rPr>
                        <a:t>Cornell (RAL 2016)</a:t>
                      </a:r>
                      <a:r>
                        <a:rPr lang="en-US" sz="1200"/>
                        <a:t> [2]</a:t>
                      </a:r>
                      <a:endParaRPr sz="1200"/>
                    </a:p>
                  </a:txBody>
                  <a:tcPr marT="91425" marB="91425" marR="91425" marL="91425"/>
                </a:tc>
                <a:tc>
                  <a:txBody>
                    <a:bodyPr/>
                    <a:lstStyle/>
                    <a:p>
                      <a:pPr indent="0" lvl="0" marL="0" rtl="0" algn="l">
                        <a:spcBef>
                          <a:spcPts val="0"/>
                        </a:spcBef>
                        <a:spcAft>
                          <a:spcPts val="0"/>
                        </a:spcAft>
                        <a:buNone/>
                      </a:pPr>
                      <a:r>
                        <a:rPr lang="en-US" sz="1200"/>
                        <a:t>Finger</a:t>
                      </a:r>
                      <a:endParaRPr sz="1200"/>
                    </a:p>
                  </a:txBody>
                  <a:tcPr marT="91425" marB="91425" marR="91425" marL="91425"/>
                </a:tc>
                <a:tc>
                  <a:txBody>
                    <a:bodyPr/>
                    <a:lstStyle/>
                    <a:p>
                      <a:pPr indent="0" lvl="0" marL="0" rtl="0" algn="l">
                        <a:spcBef>
                          <a:spcPts val="0"/>
                        </a:spcBef>
                        <a:spcAft>
                          <a:spcPts val="0"/>
                        </a:spcAft>
                        <a:buNone/>
                      </a:pPr>
                      <a:r>
                        <a:rPr lang="en-US" sz="1200"/>
                        <a:t>Tracking changes in EMG</a:t>
                      </a:r>
                      <a:endParaRPr sz="1200"/>
                    </a:p>
                  </a:txBody>
                  <a:tcPr marT="91425" marB="91425" marR="91425" marL="91425"/>
                </a:tc>
                <a:tc>
                  <a:txBody>
                    <a:bodyPr/>
                    <a:lstStyle/>
                    <a:p>
                      <a:pPr indent="0" lvl="0" marL="0" rtl="0" algn="l">
                        <a:spcBef>
                          <a:spcPts val="0"/>
                        </a:spcBef>
                        <a:spcAft>
                          <a:spcPts val="0"/>
                        </a:spcAft>
                        <a:buNone/>
                      </a:pPr>
                      <a:r>
                        <a:rPr lang="en-US" sz="1200"/>
                        <a:t>Curvature based - try to adjust pressure to match desired curvature from high-level controller</a:t>
                      </a:r>
                      <a:endParaRPr sz="1200"/>
                    </a:p>
                  </a:txBody>
                  <a:tcPr marT="91425" marB="91425" marR="91425" marL="91425"/>
                </a:tc>
                <a:tc>
                  <a:txBody>
                    <a:bodyPr/>
                    <a:lstStyle/>
                    <a:p>
                      <a:pPr indent="0" lvl="0" marL="0" rtl="0" algn="l">
                        <a:spcBef>
                          <a:spcPts val="0"/>
                        </a:spcBef>
                        <a:spcAft>
                          <a:spcPts val="0"/>
                        </a:spcAft>
                        <a:buNone/>
                      </a:pPr>
                      <a:r>
                        <a:rPr lang="en-US" sz="1200"/>
                        <a:t>State machine controlling valve open/close times</a:t>
                      </a:r>
                      <a:endParaRPr sz="1200"/>
                    </a:p>
                  </a:txBody>
                  <a:tcPr marT="91425" marB="91425" marR="91425" marL="91425"/>
                </a:tc>
              </a:tr>
              <a:tr h="417600">
                <a:tc>
                  <a:txBody>
                    <a:bodyPr/>
                    <a:lstStyle/>
                    <a:p>
                      <a:pPr indent="0" lvl="0" marL="0" rtl="0" algn="l">
                        <a:spcBef>
                          <a:spcPts val="0"/>
                        </a:spcBef>
                        <a:spcAft>
                          <a:spcPts val="0"/>
                        </a:spcAft>
                        <a:buNone/>
                      </a:pPr>
                      <a:r>
                        <a:rPr lang="en-US" sz="1200" u="sng">
                          <a:solidFill>
                            <a:schemeClr val="hlink"/>
                          </a:solidFill>
                          <a:hlinkClick r:id="rId5"/>
                        </a:rPr>
                        <a:t>Stanford (ICRA 2017)</a:t>
                      </a:r>
                      <a:r>
                        <a:rPr lang="en-US" sz="1200"/>
                        <a:t> [3]</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None</a:t>
                      </a:r>
                      <a:endParaRPr sz="1200"/>
                    </a:p>
                  </a:txBody>
                  <a:tcPr marT="91425" marB="91425" marR="91425" marL="91425"/>
                </a:tc>
                <a:tc>
                  <a:txBody>
                    <a:bodyPr/>
                    <a:lstStyle/>
                    <a:p>
                      <a:pPr indent="0" lvl="0" marL="0" rtl="0" algn="l">
                        <a:spcBef>
                          <a:spcPts val="0"/>
                        </a:spcBef>
                        <a:spcAft>
                          <a:spcPts val="0"/>
                        </a:spcAft>
                        <a:buNone/>
                      </a:pPr>
                      <a:r>
                        <a:rPr lang="en-US" sz="1200"/>
                        <a:t>Target pressure hard-coded - tried different pressures in increments of 7 kPa </a:t>
                      </a:r>
                      <a:endParaRPr sz="1200"/>
                    </a:p>
                  </a:txBody>
                  <a:tcPr marT="91425" marB="91425" marR="91425" marL="91425"/>
                </a:tc>
                <a:tc>
                  <a:txBody>
                    <a:bodyPr/>
                    <a:lstStyle/>
                    <a:p>
                      <a:pPr indent="0" lvl="0" marL="0" rtl="0" algn="l">
                        <a:spcBef>
                          <a:spcPts val="0"/>
                        </a:spcBef>
                        <a:spcAft>
                          <a:spcPts val="0"/>
                        </a:spcAft>
                        <a:buNone/>
                      </a:pPr>
                      <a:r>
                        <a:rPr lang="en-US" sz="1200"/>
                        <a:t>No information</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6"/>
                        </a:rPr>
                        <a:t>Newcastle (RAL 2021)</a:t>
                      </a:r>
                      <a:r>
                        <a:rPr lang="en-US" sz="1200"/>
                        <a:t> [4]</a:t>
                      </a:r>
                      <a:endParaRPr sz="1200"/>
                    </a:p>
                  </a:txBody>
                  <a:tcPr marT="91425" marB="91425" marR="91425" marL="91425"/>
                </a:tc>
                <a:tc>
                  <a:txBody>
                    <a:bodyPr/>
                    <a:lstStyle/>
                    <a:p>
                      <a:pPr indent="0" lvl="0" marL="0" rtl="0" algn="l">
                        <a:spcBef>
                          <a:spcPts val="0"/>
                        </a:spcBef>
                        <a:spcAft>
                          <a:spcPts val="0"/>
                        </a:spcAft>
                        <a:buNone/>
                      </a:pPr>
                      <a:r>
                        <a:rPr lang="en-US" sz="1200"/>
                        <a:t>N/A - three actuators tested but none in exo form</a:t>
                      </a:r>
                      <a:endParaRPr sz="1200"/>
                    </a:p>
                  </a:txBody>
                  <a:tcPr marT="91425" marB="91425" marR="91425" marL="91425"/>
                </a:tc>
                <a:tc>
                  <a:txBody>
                    <a:bodyPr/>
                    <a:lstStyle/>
                    <a:p>
                      <a:pPr indent="0" lvl="0" marL="0" rtl="0" algn="l">
                        <a:spcBef>
                          <a:spcPts val="0"/>
                        </a:spcBef>
                        <a:spcAft>
                          <a:spcPts val="0"/>
                        </a:spcAft>
                        <a:buNone/>
                      </a:pPr>
                      <a:r>
                        <a:rPr lang="en-US" sz="1200"/>
                        <a:t>None</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rPr>
                        <a:t>Target pressure hard-coded (step functions used to test low-level controllers)</a:t>
                      </a:r>
                      <a:endParaRPr sz="1200"/>
                    </a:p>
                  </a:txBody>
                  <a:tcPr marT="91425" marB="91425" marR="91425" marL="91425"/>
                </a:tc>
                <a:tc>
                  <a:txBody>
                    <a:bodyPr/>
                    <a:lstStyle/>
                    <a:p>
                      <a:pPr indent="0" lvl="0" marL="0" rtl="0" algn="l">
                        <a:spcBef>
                          <a:spcPts val="0"/>
                        </a:spcBef>
                        <a:spcAft>
                          <a:spcPts val="0"/>
                        </a:spcAft>
                        <a:buNone/>
                      </a:pPr>
                      <a:r>
                        <a:rPr lang="en-US" sz="1200"/>
                        <a:t>1. </a:t>
                      </a:r>
                      <a:r>
                        <a:rPr lang="en-US" sz="1200"/>
                        <a:t>PI with anti-windup </a:t>
                      </a:r>
                      <a:endParaRPr sz="1200"/>
                    </a:p>
                    <a:p>
                      <a:pPr indent="0" lvl="0" marL="0" rtl="0" algn="l">
                        <a:spcBef>
                          <a:spcPts val="0"/>
                        </a:spcBef>
                        <a:spcAft>
                          <a:spcPts val="0"/>
                        </a:spcAft>
                        <a:buNone/>
                      </a:pPr>
                      <a:r>
                        <a:rPr lang="en-US" sz="1200"/>
                        <a:t>2. Bang-bang with hysteresis</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7"/>
                        </a:rPr>
                        <a:t>BioRobotics Institute Italy (TMRB 2025)</a:t>
                      </a:r>
                      <a:r>
                        <a:rPr lang="en-US" sz="1200"/>
                        <a:t> [5]</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None</a:t>
                      </a:r>
                      <a:endParaRPr sz="1200"/>
                    </a:p>
                  </a:txBody>
                  <a:tcPr marT="91425" marB="91425" marR="91425" marL="91425"/>
                </a:tc>
                <a:tc>
                  <a:txBody>
                    <a:bodyPr/>
                    <a:lstStyle/>
                    <a:p>
                      <a:pPr indent="0" lvl="0" marL="0" rtl="0" algn="l">
                        <a:spcBef>
                          <a:spcPts val="0"/>
                        </a:spcBef>
                        <a:spcAft>
                          <a:spcPts val="0"/>
                        </a:spcAft>
                        <a:buNone/>
                      </a:pPr>
                      <a:r>
                        <a:rPr lang="en-US" sz="1200">
                          <a:solidFill>
                            <a:schemeClr val="dk1"/>
                          </a:solidFill>
                        </a:rPr>
                        <a:t>Target pressure hard-coded (</a:t>
                      </a:r>
                      <a:r>
                        <a:rPr lang="en-US" sz="1200"/>
                        <a:t>70 kPa for all subjects)</a:t>
                      </a:r>
                      <a:endParaRPr sz="1200"/>
                    </a:p>
                  </a:txBody>
                  <a:tcPr marT="91425" marB="91425" marR="91425" marL="91425"/>
                </a:tc>
                <a:tc>
                  <a:txBody>
                    <a:bodyPr/>
                    <a:lstStyle/>
                    <a:p>
                      <a:pPr indent="0" lvl="0" marL="0" rtl="0" algn="l">
                        <a:spcBef>
                          <a:spcPts val="0"/>
                        </a:spcBef>
                        <a:spcAft>
                          <a:spcPts val="0"/>
                        </a:spcAft>
                        <a:buNone/>
                      </a:pPr>
                      <a:r>
                        <a:rPr lang="en-US" sz="1200"/>
                        <a:t>Bang-Bang with hysteresis </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8"/>
                        </a:rPr>
                        <a:t>National University of Singapore (BioRob 2016)</a:t>
                      </a:r>
                      <a:r>
                        <a:rPr lang="en-US" sz="1200"/>
                        <a:t> [6]</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None</a:t>
                      </a:r>
                      <a:endParaRPr sz="1200"/>
                    </a:p>
                  </a:txBody>
                  <a:tcPr marT="91425" marB="91425" marR="91425" marL="91425"/>
                </a:tc>
                <a:tc>
                  <a:txBody>
                    <a:bodyPr/>
                    <a:lstStyle/>
                    <a:p>
                      <a:pPr indent="0" lvl="0" marL="0" rtl="0" algn="l">
                        <a:spcBef>
                          <a:spcPts val="0"/>
                        </a:spcBef>
                        <a:spcAft>
                          <a:spcPts val="0"/>
                        </a:spcAft>
                        <a:buNone/>
                      </a:pPr>
                      <a:r>
                        <a:rPr lang="en-US" sz="1200"/>
                        <a:t>Target pressure hard-coded</a:t>
                      </a:r>
                      <a:endParaRPr sz="1200"/>
                    </a:p>
                  </a:txBody>
                  <a:tcPr marT="91425" marB="91425" marR="91425" marL="91425"/>
                </a:tc>
                <a:tc>
                  <a:txBody>
                    <a:bodyPr/>
                    <a:lstStyle/>
                    <a:p>
                      <a:pPr indent="0" lvl="0" marL="0" rtl="0" algn="l">
                        <a:spcBef>
                          <a:spcPts val="0"/>
                        </a:spcBef>
                        <a:spcAft>
                          <a:spcPts val="0"/>
                        </a:spcAft>
                        <a:buNone/>
                      </a:pPr>
                      <a:r>
                        <a:rPr lang="en-US" sz="1200"/>
                        <a:t>PWM/No information</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9"/>
                        </a:rPr>
                        <a:t>Technical University Darmstadt (Nature Scientific Reports 2021)</a:t>
                      </a:r>
                      <a:r>
                        <a:rPr lang="en-US" sz="1200"/>
                        <a:t> [7]</a:t>
                      </a:r>
                      <a:endParaRPr sz="1200"/>
                    </a:p>
                  </a:txBody>
                  <a:tcPr marT="91425" marB="91425" marR="91425" marL="91425"/>
                </a:tc>
                <a:tc>
                  <a:txBody>
                    <a:bodyPr/>
                    <a:lstStyle/>
                    <a:p>
                      <a:pPr indent="0" lvl="0" marL="0" rtl="0" algn="l">
                        <a:spcBef>
                          <a:spcPts val="0"/>
                        </a:spcBef>
                        <a:spcAft>
                          <a:spcPts val="0"/>
                        </a:spcAft>
                        <a:buNone/>
                      </a:pPr>
                      <a:r>
                        <a:rPr lang="en-US" sz="1200"/>
                        <a:t>Elbow</a:t>
                      </a:r>
                      <a:endParaRPr sz="1200"/>
                    </a:p>
                  </a:txBody>
                  <a:tcPr marT="91425" marB="91425" marR="91425" marL="91425"/>
                </a:tc>
                <a:tc>
                  <a:txBody>
                    <a:bodyPr/>
                    <a:lstStyle/>
                    <a:p>
                      <a:pPr indent="0" lvl="0" marL="0" rtl="0" algn="l">
                        <a:spcBef>
                          <a:spcPts val="0"/>
                        </a:spcBef>
                        <a:spcAft>
                          <a:spcPts val="0"/>
                        </a:spcAft>
                        <a:buNone/>
                      </a:pPr>
                      <a:r>
                        <a:rPr lang="en-US" sz="1200"/>
                        <a:t>None</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rPr>
                        <a:t>Target pressure hard-coded (130 kPa for all subjects)</a:t>
                      </a:r>
                      <a:endParaRPr sz="1200"/>
                    </a:p>
                  </a:txBody>
                  <a:tcPr marT="91425" marB="91425" marR="91425" marL="91425"/>
                </a:tc>
                <a:tc>
                  <a:txBody>
                    <a:bodyPr/>
                    <a:lstStyle/>
                    <a:p>
                      <a:pPr indent="0" lvl="0" marL="0" rtl="0" algn="l">
                        <a:spcBef>
                          <a:spcPts val="0"/>
                        </a:spcBef>
                        <a:spcAft>
                          <a:spcPts val="0"/>
                        </a:spcAft>
                        <a:buNone/>
                      </a:pPr>
                      <a:r>
                        <a:rPr lang="en-US" sz="1200"/>
                        <a:t>Manually controlled by operator</a:t>
                      </a:r>
                      <a:endParaRPr sz="1200"/>
                    </a:p>
                  </a:txBody>
                  <a:tcPr marT="91425" marB="91425" marR="91425" marL="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360f16a9fb2_0_82"/>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500"/>
              <a:t>Nanyang Technological University (Sensors, 2023) [11]</a:t>
            </a:r>
            <a:endParaRPr sz="3500"/>
          </a:p>
        </p:txBody>
      </p:sp>
      <p:sp>
        <p:nvSpPr>
          <p:cNvPr id="206" name="Google Shape;206;g360f16a9fb2_0_82"/>
          <p:cNvSpPr txBox="1"/>
          <p:nvPr>
            <p:ph idx="1" type="body"/>
          </p:nvPr>
        </p:nvSpPr>
        <p:spPr>
          <a:xfrm>
            <a:off x="609600" y="1143000"/>
            <a:ext cx="6204900" cy="51183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400"/>
              <a:t>Title: Learning-Based Motion-Intention Prediction for End-Point Control of Upper-Limb-Assistive Robots</a:t>
            </a:r>
            <a:endParaRPr sz="1400"/>
          </a:p>
          <a:p>
            <a:pPr indent="0" lvl="0" marL="0" rtl="0" algn="l">
              <a:spcBef>
                <a:spcPts val="640"/>
              </a:spcBef>
              <a:spcAft>
                <a:spcPts val="0"/>
              </a:spcAft>
              <a:buNone/>
            </a:pPr>
            <a:r>
              <a:rPr lang="en-US" sz="1400" u="sng">
                <a:solidFill>
                  <a:schemeClr val="hlink"/>
                </a:solidFill>
                <a:hlinkClick r:id="rId3"/>
              </a:rPr>
              <a:t>Link</a:t>
            </a:r>
            <a:endParaRPr sz="1400"/>
          </a:p>
          <a:p>
            <a:pPr indent="0" lvl="0" marL="0" rtl="0" algn="l">
              <a:spcBef>
                <a:spcPts val="640"/>
              </a:spcBef>
              <a:spcAft>
                <a:spcPts val="0"/>
              </a:spcAft>
              <a:buNone/>
            </a:pPr>
            <a:r>
              <a:rPr lang="en-US" sz="1400"/>
              <a:t>Description: Assessment of IMU, EMG, and MMG signals as input to several ML algorithms for position estimation during upper limb reaching task</a:t>
            </a:r>
            <a:endParaRPr sz="1400"/>
          </a:p>
          <a:p>
            <a:pPr indent="0" lvl="0" marL="0" rtl="0" algn="l">
              <a:spcBef>
                <a:spcPts val="640"/>
              </a:spcBef>
              <a:spcAft>
                <a:spcPts val="0"/>
              </a:spcAft>
              <a:buNone/>
            </a:pPr>
            <a:r>
              <a:t/>
            </a:r>
            <a:endParaRPr sz="1400"/>
          </a:p>
          <a:p>
            <a:pPr indent="0" lvl="0" marL="0" rtl="0" algn="l">
              <a:spcBef>
                <a:spcPts val="640"/>
              </a:spcBef>
              <a:spcAft>
                <a:spcPts val="0"/>
              </a:spcAft>
              <a:buNone/>
            </a:pPr>
            <a:r>
              <a:rPr lang="en-US" sz="1400"/>
              <a:t>Notes: </a:t>
            </a:r>
            <a:endParaRPr sz="1400"/>
          </a:p>
          <a:p>
            <a:pPr indent="-317500" lvl="0" marL="457200" rtl="0" algn="l">
              <a:spcBef>
                <a:spcPts val="640"/>
              </a:spcBef>
              <a:spcAft>
                <a:spcPts val="0"/>
              </a:spcAft>
              <a:buSzPts val="1400"/>
              <a:buChar char="-"/>
            </a:pPr>
            <a:r>
              <a:rPr lang="en-US" sz="1400"/>
              <a:t>Several ML algorithms assessed to find best </a:t>
            </a:r>
            <a:r>
              <a:rPr lang="en-US" sz="1400"/>
              <a:t>option: tree-based models (decision tree, adaboost, etc), support vector machine, feed-forward neural network (MLP), recurrent neural network (RNN), long short-term memory (LSTM) networks, and gated recurrent unit (GRU)</a:t>
            </a:r>
            <a:endParaRPr sz="1400"/>
          </a:p>
          <a:p>
            <a:pPr indent="-317500" lvl="0" marL="457200" rtl="0" algn="l">
              <a:spcBef>
                <a:spcPts val="0"/>
              </a:spcBef>
              <a:spcAft>
                <a:spcPts val="0"/>
              </a:spcAft>
              <a:buSzPts val="1400"/>
              <a:buChar char="-"/>
            </a:pPr>
            <a:r>
              <a:rPr lang="en-US" sz="1400"/>
              <a:t> Best performance from LSTM and RNN</a:t>
            </a:r>
            <a:endParaRPr sz="1400"/>
          </a:p>
          <a:p>
            <a:pPr indent="-317500" lvl="0" marL="457200" rtl="0" algn="l">
              <a:spcBef>
                <a:spcPts val="0"/>
              </a:spcBef>
              <a:spcAft>
                <a:spcPts val="0"/>
              </a:spcAft>
              <a:buSzPts val="1400"/>
              <a:buChar char="-"/>
            </a:pPr>
            <a:r>
              <a:rPr lang="en-US" sz="1400"/>
              <a:t>IMU alone is sufficient to predict the position</a:t>
            </a:r>
            <a:endParaRPr sz="1400"/>
          </a:p>
          <a:p>
            <a:pPr indent="-317500" lvl="1" marL="914400" rtl="0" algn="l">
              <a:spcBef>
                <a:spcPts val="0"/>
              </a:spcBef>
              <a:spcAft>
                <a:spcPts val="0"/>
              </a:spcAft>
              <a:buSzPts val="1400"/>
              <a:buChar char="-"/>
            </a:pPr>
            <a:r>
              <a:rPr lang="en-US" sz="1400"/>
              <a:t>“The results show that using IMU sensor with the proposed prediction model is sufficient for motion intention detection, which can provide almost the same prediction performance compared with adding EMG or MMG.”</a:t>
            </a:r>
            <a:endParaRPr sz="1400"/>
          </a:p>
          <a:p>
            <a:pPr indent="-317500" lvl="0" marL="457200" rtl="0" algn="l">
              <a:spcBef>
                <a:spcPts val="0"/>
              </a:spcBef>
              <a:spcAft>
                <a:spcPts val="0"/>
              </a:spcAft>
              <a:buSzPts val="1400"/>
              <a:buChar char="-"/>
            </a:pPr>
            <a:r>
              <a:rPr lang="en-US" sz="1400"/>
              <a:t>Looked at data windows of 50ms to 200ms - mixed results of which window is best</a:t>
            </a:r>
            <a:endParaRPr sz="1400"/>
          </a:p>
          <a:p>
            <a:pPr indent="-317500" lvl="0" marL="457200" rtl="0" algn="l">
              <a:spcBef>
                <a:spcPts val="0"/>
              </a:spcBef>
              <a:spcAft>
                <a:spcPts val="0"/>
              </a:spcAft>
              <a:buSzPts val="1400"/>
              <a:buChar char="-"/>
            </a:pPr>
            <a:r>
              <a:rPr lang="en-US" sz="1400"/>
              <a:t>Users were able-bodied and not wearing exoskeletons during the task</a:t>
            </a:r>
            <a:endParaRPr sz="1400"/>
          </a:p>
        </p:txBody>
      </p:sp>
      <p:pic>
        <p:nvPicPr>
          <p:cNvPr id="207" name="Google Shape;207;g360f16a9fb2_0_82"/>
          <p:cNvPicPr preferRelativeResize="0"/>
          <p:nvPr/>
        </p:nvPicPr>
        <p:blipFill>
          <a:blip r:embed="rId4">
            <a:alphaModFix/>
          </a:blip>
          <a:stretch>
            <a:fillRect/>
          </a:stretch>
        </p:blipFill>
        <p:spPr>
          <a:xfrm>
            <a:off x="6814375" y="1981699"/>
            <a:ext cx="5377625" cy="2460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60f16a9fb2_0_93"/>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Heidelberg (TRO, 2022) [12]</a:t>
            </a:r>
            <a:endParaRPr/>
          </a:p>
        </p:txBody>
      </p:sp>
      <p:sp>
        <p:nvSpPr>
          <p:cNvPr id="214" name="Google Shape;214;g360f16a9fb2_0_93"/>
          <p:cNvSpPr txBox="1"/>
          <p:nvPr>
            <p:ph idx="1" type="body"/>
          </p:nvPr>
        </p:nvSpPr>
        <p:spPr>
          <a:xfrm>
            <a:off x="609600" y="1143000"/>
            <a:ext cx="58215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400"/>
              <a:t>Title: Myoelectric or Force Control? A Comparative Study on a Soft Arm Exosuit</a:t>
            </a:r>
            <a:endParaRPr sz="1400"/>
          </a:p>
          <a:p>
            <a:pPr indent="0" lvl="0" marL="0" rtl="0" algn="l">
              <a:spcBef>
                <a:spcPts val="640"/>
              </a:spcBef>
              <a:spcAft>
                <a:spcPts val="0"/>
              </a:spcAft>
              <a:buNone/>
            </a:pPr>
            <a:r>
              <a:rPr lang="en-US" sz="1400" u="sng">
                <a:solidFill>
                  <a:schemeClr val="hlink"/>
                </a:solidFill>
                <a:hlinkClick r:id="rId3"/>
              </a:rPr>
              <a:t>Link</a:t>
            </a:r>
            <a:endParaRPr sz="1400"/>
          </a:p>
          <a:p>
            <a:pPr indent="0" lvl="0" marL="0" rtl="0" algn="l">
              <a:spcBef>
                <a:spcPts val="640"/>
              </a:spcBef>
              <a:spcAft>
                <a:spcPts val="0"/>
              </a:spcAft>
              <a:buNone/>
            </a:pPr>
            <a:r>
              <a:rPr lang="en-US" sz="1400"/>
              <a:t>Description: </a:t>
            </a:r>
            <a:r>
              <a:rPr lang="en-US" sz="1400"/>
              <a:t>Comparison of IMU vs. EMG based intention detection algorithms for soft elbow exo</a:t>
            </a:r>
            <a:endParaRPr sz="1400"/>
          </a:p>
          <a:p>
            <a:pPr indent="0" lvl="0" marL="0" rtl="0" algn="l">
              <a:spcBef>
                <a:spcPts val="640"/>
              </a:spcBef>
              <a:spcAft>
                <a:spcPts val="0"/>
              </a:spcAft>
              <a:buNone/>
            </a:pPr>
            <a:r>
              <a:t/>
            </a:r>
            <a:endParaRPr sz="1400"/>
          </a:p>
          <a:p>
            <a:pPr indent="0" lvl="0" marL="0" rtl="0" algn="l">
              <a:spcBef>
                <a:spcPts val="640"/>
              </a:spcBef>
              <a:spcAft>
                <a:spcPts val="0"/>
              </a:spcAft>
              <a:buNone/>
            </a:pPr>
            <a:r>
              <a:rPr lang="en-US" sz="1400"/>
              <a:t>Notes:</a:t>
            </a:r>
            <a:endParaRPr sz="1400"/>
          </a:p>
          <a:p>
            <a:pPr indent="-317500" lvl="0" marL="457200" rtl="0" algn="l">
              <a:spcBef>
                <a:spcPts val="640"/>
              </a:spcBef>
              <a:spcAft>
                <a:spcPts val="0"/>
              </a:spcAft>
              <a:buSzPts val="1400"/>
              <a:buChar char="-"/>
            </a:pPr>
            <a:r>
              <a:rPr lang="en-US" sz="1400"/>
              <a:t>Comparison of EMG vs. IMU-based intention detection schemes for three tasks: step response, throw and catch, and pick and place</a:t>
            </a:r>
            <a:endParaRPr sz="1400"/>
          </a:p>
          <a:p>
            <a:pPr indent="-317500" lvl="0" marL="457200" rtl="0" algn="l">
              <a:spcBef>
                <a:spcPts val="0"/>
              </a:spcBef>
              <a:spcAft>
                <a:spcPts val="0"/>
              </a:spcAft>
              <a:buSzPts val="1400"/>
              <a:buChar char="-"/>
            </a:pPr>
            <a:r>
              <a:rPr lang="en-US" sz="1400"/>
              <a:t>EMG controller typically responded faster, but IMU controller was more stable</a:t>
            </a:r>
            <a:endParaRPr sz="1400"/>
          </a:p>
          <a:p>
            <a:pPr indent="-317500" lvl="0" marL="457200" rtl="0" algn="l">
              <a:spcBef>
                <a:spcPts val="0"/>
              </a:spcBef>
              <a:spcAft>
                <a:spcPts val="0"/>
              </a:spcAft>
              <a:buSzPts val="1400"/>
              <a:buChar char="-"/>
            </a:pPr>
            <a:r>
              <a:rPr lang="en-US" sz="1400"/>
              <a:t>For throw/catch task, EMG-based controller provides more assistance (better able to handle this dynamic task)</a:t>
            </a:r>
            <a:endParaRPr sz="1400"/>
          </a:p>
          <a:p>
            <a:pPr indent="-317500" lvl="0" marL="457200" rtl="0" algn="l">
              <a:spcBef>
                <a:spcPts val="0"/>
              </a:spcBef>
              <a:spcAft>
                <a:spcPts val="0"/>
              </a:spcAft>
              <a:buSzPts val="1400"/>
              <a:buChar char="-"/>
            </a:pPr>
            <a:r>
              <a:rPr lang="en-US" sz="1400"/>
              <a:t>For pick and place task, IMU-based controller provides more support for user </a:t>
            </a:r>
            <a:endParaRPr sz="1400"/>
          </a:p>
          <a:p>
            <a:pPr indent="-317500" lvl="0" marL="457200" rtl="0" algn="l">
              <a:spcBef>
                <a:spcPts val="0"/>
              </a:spcBef>
              <a:spcAft>
                <a:spcPts val="0"/>
              </a:spcAft>
              <a:buSzPts val="1400"/>
              <a:buChar char="-"/>
            </a:pPr>
            <a:r>
              <a:rPr lang="en-US" sz="1400"/>
              <a:t>IMU-based controller is based on dynamic equations using inertial matrix, coriolis force and gravity</a:t>
            </a:r>
            <a:endParaRPr sz="1400"/>
          </a:p>
        </p:txBody>
      </p:sp>
      <p:pic>
        <p:nvPicPr>
          <p:cNvPr id="215" name="Google Shape;215;g360f16a9fb2_0_93"/>
          <p:cNvPicPr preferRelativeResize="0"/>
          <p:nvPr/>
        </p:nvPicPr>
        <p:blipFill>
          <a:blip r:embed="rId4">
            <a:alphaModFix/>
          </a:blip>
          <a:stretch>
            <a:fillRect/>
          </a:stretch>
        </p:blipFill>
        <p:spPr>
          <a:xfrm>
            <a:off x="6923375" y="1460146"/>
            <a:ext cx="4953576" cy="4013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6414bed512_0_0"/>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Harvard 3 (Nature Communications, 2023) [13]</a:t>
            </a:r>
            <a:endParaRPr/>
          </a:p>
        </p:txBody>
      </p:sp>
      <p:sp>
        <p:nvSpPr>
          <p:cNvPr id="222" name="Google Shape;222;g36414bed512_0_0"/>
          <p:cNvSpPr txBox="1"/>
          <p:nvPr>
            <p:ph idx="1" type="body"/>
          </p:nvPr>
        </p:nvSpPr>
        <p:spPr>
          <a:xfrm>
            <a:off x="463425" y="1168600"/>
            <a:ext cx="109728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100"/>
              <a:t>Title: Personalized ML-based wearable robot control improves impaired arm function</a:t>
            </a:r>
            <a:endParaRPr sz="1100"/>
          </a:p>
          <a:p>
            <a:pPr indent="0" lvl="0" marL="0" rtl="0" algn="l">
              <a:spcBef>
                <a:spcPts val="640"/>
              </a:spcBef>
              <a:spcAft>
                <a:spcPts val="0"/>
              </a:spcAft>
              <a:buNone/>
            </a:pPr>
            <a:r>
              <a:rPr lang="en-US" sz="1100" u="sng">
                <a:solidFill>
                  <a:schemeClr val="hlink"/>
                </a:solidFill>
                <a:hlinkClick r:id="rId3"/>
              </a:rPr>
              <a:t>Link</a:t>
            </a:r>
            <a:endParaRPr sz="1100"/>
          </a:p>
          <a:p>
            <a:pPr indent="0" lvl="0" marL="0" rtl="0" algn="l">
              <a:spcBef>
                <a:spcPts val="640"/>
              </a:spcBef>
              <a:spcAft>
                <a:spcPts val="0"/>
              </a:spcAft>
              <a:buNone/>
            </a:pPr>
            <a:r>
              <a:rPr lang="en-US" sz="1100"/>
              <a:t>Description: Simple NN controller for pneumatic actuator tested on subjects with ALS and stroke.</a:t>
            </a:r>
            <a:endParaRPr sz="1100"/>
          </a:p>
          <a:p>
            <a:pPr indent="0" lvl="0" marL="0" rtl="0" algn="l">
              <a:spcBef>
                <a:spcPts val="640"/>
              </a:spcBef>
              <a:spcAft>
                <a:spcPts val="0"/>
              </a:spcAft>
              <a:buNone/>
            </a:pPr>
            <a:r>
              <a:t/>
            </a:r>
            <a:endParaRPr sz="1100"/>
          </a:p>
          <a:p>
            <a:pPr indent="0" lvl="0" marL="0" rtl="0" algn="l">
              <a:spcBef>
                <a:spcPts val="640"/>
              </a:spcBef>
              <a:spcAft>
                <a:spcPts val="0"/>
              </a:spcAft>
              <a:buNone/>
            </a:pPr>
            <a:r>
              <a:rPr lang="en-US" sz="1100"/>
              <a:t>Notes:</a:t>
            </a:r>
            <a:endParaRPr sz="1100"/>
          </a:p>
          <a:p>
            <a:pPr indent="-298450" lvl="0" marL="457200" rtl="0" algn="l">
              <a:spcBef>
                <a:spcPts val="640"/>
              </a:spcBef>
              <a:spcAft>
                <a:spcPts val="0"/>
              </a:spcAft>
              <a:buSzPts val="1100"/>
              <a:buChar char="-"/>
            </a:pPr>
            <a:r>
              <a:rPr lang="en-US" sz="1100"/>
              <a:t>Control</a:t>
            </a:r>
            <a:endParaRPr sz="1100"/>
          </a:p>
          <a:p>
            <a:pPr indent="-298450" lvl="1" marL="914400" rtl="0" algn="l">
              <a:spcBef>
                <a:spcPts val="0"/>
              </a:spcBef>
              <a:spcAft>
                <a:spcPts val="0"/>
              </a:spcAft>
              <a:buSzPts val="1100"/>
              <a:buChar char="-"/>
            </a:pPr>
            <a:r>
              <a:rPr lang="en-US" sz="1100"/>
              <a:t>Inputs: 3 IMU sensors (for unilateral assistance) and 3 compression sensors (for helping with hysteresis)</a:t>
            </a:r>
            <a:endParaRPr sz="1100"/>
          </a:p>
          <a:p>
            <a:pPr indent="-298450" lvl="1" marL="914400" rtl="0" algn="l">
              <a:spcBef>
                <a:spcPts val="0"/>
              </a:spcBef>
              <a:spcAft>
                <a:spcPts val="0"/>
              </a:spcAft>
              <a:buSzPts val="1100"/>
              <a:buChar char="-"/>
            </a:pPr>
            <a:r>
              <a:rPr lang="en-US" sz="1100"/>
              <a:t>Network: Fully connected NN with 2 hidden layers. Categorical output of UP, DOWN or HOLD. If UP or DOWN, tell controller to adjust angle by 5 degrees.</a:t>
            </a:r>
            <a:endParaRPr sz="1100"/>
          </a:p>
          <a:p>
            <a:pPr indent="-298450" lvl="1" marL="914400" rtl="0" algn="l">
              <a:spcBef>
                <a:spcPts val="0"/>
              </a:spcBef>
              <a:spcAft>
                <a:spcPts val="0"/>
              </a:spcAft>
              <a:buSzPts val="1100"/>
              <a:buChar char="-"/>
            </a:pPr>
            <a:r>
              <a:rPr lang="en-US" sz="1100"/>
              <a:t>Model based hysteresis model (future work - can we incorporate this into the NN?)</a:t>
            </a:r>
            <a:endParaRPr sz="1100"/>
          </a:p>
          <a:p>
            <a:pPr indent="-298450" lvl="0" marL="457200" rtl="0" algn="l">
              <a:spcBef>
                <a:spcPts val="0"/>
              </a:spcBef>
              <a:spcAft>
                <a:spcPts val="0"/>
              </a:spcAft>
              <a:buSzPts val="1100"/>
              <a:buChar char="-"/>
            </a:pPr>
            <a:r>
              <a:rPr lang="en-US" sz="1100"/>
              <a:t>Training/Testing</a:t>
            </a:r>
            <a:endParaRPr sz="1100"/>
          </a:p>
          <a:p>
            <a:pPr indent="-298450" lvl="1" marL="914400" rtl="0" algn="l">
              <a:spcBef>
                <a:spcPts val="0"/>
              </a:spcBef>
              <a:spcAft>
                <a:spcPts val="0"/>
              </a:spcAft>
              <a:buSzPts val="1100"/>
              <a:buChar char="-"/>
            </a:pPr>
            <a:r>
              <a:rPr lang="en-US" sz="1100"/>
              <a:t>9 subjects, including 5 stroke survivors and 4 ALS patients</a:t>
            </a:r>
            <a:endParaRPr sz="1100"/>
          </a:p>
          <a:p>
            <a:pPr indent="-298450" lvl="1" marL="914400" rtl="0" algn="l">
              <a:spcBef>
                <a:spcPts val="0"/>
              </a:spcBef>
              <a:spcAft>
                <a:spcPts val="0"/>
              </a:spcAft>
              <a:buSzPts val="1100"/>
              <a:buChar char="-"/>
            </a:pPr>
            <a:r>
              <a:rPr lang="en-US" sz="1100"/>
              <a:t>Model was trained with ~17 minutes of data per participant. Model was individually trained for each subject, but tested on a different day than training (interday reliability). While training HOLD condition, participants were instructed to move elbow and wrist (while keeping shoulder constant) to improve results when doing other tasks.</a:t>
            </a:r>
            <a:endParaRPr sz="1100"/>
          </a:p>
          <a:p>
            <a:pPr indent="-298450" lvl="1" marL="914400" rtl="0" algn="l">
              <a:spcBef>
                <a:spcPts val="0"/>
              </a:spcBef>
              <a:spcAft>
                <a:spcPts val="0"/>
              </a:spcAft>
              <a:buSzPts val="1100"/>
              <a:buChar char="-"/>
            </a:pPr>
            <a:r>
              <a:rPr lang="en-US" sz="1100"/>
              <a:t>Hysteresis model was also personalized to the participant.</a:t>
            </a:r>
            <a:endParaRPr sz="1100"/>
          </a:p>
          <a:p>
            <a:pPr indent="-298450" lvl="1" marL="914400" rtl="0" algn="l">
              <a:spcBef>
                <a:spcPts val="0"/>
              </a:spcBef>
              <a:spcAft>
                <a:spcPts val="0"/>
              </a:spcAft>
              <a:buSzPts val="1100"/>
              <a:buChar char="-"/>
            </a:pPr>
            <a:r>
              <a:rPr lang="en-US" sz="1100"/>
              <a:t>Also tested in homes of participants doing ADL for two subjects</a:t>
            </a:r>
            <a:endParaRPr sz="1100"/>
          </a:p>
          <a:p>
            <a:pPr indent="-298450" lvl="0" marL="457200" rtl="0" algn="l">
              <a:spcBef>
                <a:spcPts val="0"/>
              </a:spcBef>
              <a:spcAft>
                <a:spcPts val="0"/>
              </a:spcAft>
              <a:buSzPts val="1100"/>
              <a:buChar char="-"/>
            </a:pPr>
            <a:r>
              <a:rPr lang="en-US" sz="1100"/>
              <a:t>Limitations &amp; Opportunities for Improvements</a:t>
            </a:r>
            <a:endParaRPr sz="1100"/>
          </a:p>
          <a:p>
            <a:pPr indent="-298450" lvl="1" marL="914400" rtl="0" algn="l">
              <a:spcBef>
                <a:spcPts val="0"/>
              </a:spcBef>
              <a:spcAft>
                <a:spcPts val="0"/>
              </a:spcAft>
              <a:buSzPts val="1100"/>
              <a:buChar char="-"/>
            </a:pPr>
            <a:r>
              <a:rPr lang="en-US" sz="1100"/>
              <a:t>Too many sensors. They used 3 IMUS and 3 compression sensors. We would ideally use 2 IMU sensors only to reduce setup time/cost/complexity.</a:t>
            </a:r>
            <a:endParaRPr sz="1100"/>
          </a:p>
          <a:p>
            <a:pPr indent="-298450" lvl="1" marL="914400" rtl="0" algn="l">
              <a:spcBef>
                <a:spcPts val="0"/>
              </a:spcBef>
              <a:spcAft>
                <a:spcPts val="0"/>
              </a:spcAft>
              <a:buSzPts val="1100"/>
              <a:buChar char="-"/>
            </a:pPr>
            <a:r>
              <a:rPr lang="en-US" sz="1100"/>
              <a:t>Their NN is very simple. It has only 2 hidden layers and all layers are fully connected. A more sophisticated network should be able to improve on these results.</a:t>
            </a:r>
            <a:endParaRPr sz="1100"/>
          </a:p>
          <a:p>
            <a:pPr indent="-298450" lvl="1" marL="914400" rtl="0" algn="l">
              <a:spcBef>
                <a:spcPts val="0"/>
              </a:spcBef>
              <a:spcAft>
                <a:spcPts val="0"/>
              </a:spcAft>
              <a:buSzPts val="1100"/>
              <a:buChar char="-"/>
            </a:pPr>
            <a:r>
              <a:rPr lang="en-US" sz="1100"/>
              <a:t>They use a model-based approach for the hysteresis to convert between up/down/hold outputs from the NN and desired pressure. We could instead do an end-to-end model that directly outputs the desired pressure.</a:t>
            </a:r>
            <a:endParaRPr sz="1100"/>
          </a:p>
          <a:p>
            <a:pPr indent="-298450" lvl="1" marL="914400" rtl="0" algn="l">
              <a:spcBef>
                <a:spcPts val="0"/>
              </a:spcBef>
              <a:spcAft>
                <a:spcPts val="0"/>
              </a:spcAft>
              <a:buSzPts val="1100"/>
              <a:buChar char="-"/>
            </a:pPr>
            <a:r>
              <a:rPr lang="en-US" sz="1100"/>
              <a:t>They have to train the model separately for each individual and input the limb lengths/weights for the hysteresis model. Their model cannot adapt if the user picks up an object (thus changing the weight of the arm). Our plan is to make a more adaptable model that is continuously updating so it can adjust to changes in the user in real time.</a:t>
            </a:r>
            <a:endParaRPr sz="1100"/>
          </a:p>
          <a:p>
            <a:pPr indent="-298450" lvl="1" marL="914400" rtl="0" algn="l">
              <a:spcBef>
                <a:spcPts val="0"/>
              </a:spcBef>
              <a:spcAft>
                <a:spcPts val="0"/>
              </a:spcAft>
              <a:buSzPts val="1100"/>
              <a:buChar char="-"/>
            </a:pPr>
            <a:r>
              <a:rPr lang="en-US" sz="1100"/>
              <a:t>Their model is categorical, it can only output UP, DOWN or HOLD, and the UP and DOWN outputs result in changes in angle of a step size of 5 degrees. This is not truly continuous as we plan for our model to be.</a:t>
            </a:r>
            <a:endParaRPr sz="1100"/>
          </a:p>
        </p:txBody>
      </p:sp>
      <p:pic>
        <p:nvPicPr>
          <p:cNvPr id="223" name="Google Shape;223;g36414bed512_0_0"/>
          <p:cNvPicPr preferRelativeResize="0"/>
          <p:nvPr/>
        </p:nvPicPr>
        <p:blipFill rotWithShape="1">
          <a:blip r:embed="rId4">
            <a:alphaModFix/>
          </a:blip>
          <a:srcRect b="0" l="0" r="0" t="63152"/>
          <a:stretch/>
        </p:blipFill>
        <p:spPr>
          <a:xfrm>
            <a:off x="6799525" y="977475"/>
            <a:ext cx="5392475" cy="1547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6647feca4c_4_0"/>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a:t>Harvard 3 (Nature Communications, 2023) [13]</a:t>
            </a:r>
            <a:endParaRPr/>
          </a:p>
        </p:txBody>
      </p:sp>
      <p:sp>
        <p:nvSpPr>
          <p:cNvPr id="230" name="Google Shape;230;g36647feca4c_4_0"/>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Clr>
                <a:schemeClr val="dk1"/>
              </a:buClr>
              <a:buSzPts val="1100"/>
              <a:buFont typeface="Arial"/>
              <a:buNone/>
            </a:pPr>
            <a:r>
              <a:rPr lang="en-US" sz="1100"/>
              <a:t>Title: Personalized ML-based wearable robot control improves impaired arm function</a:t>
            </a:r>
            <a:endParaRPr sz="1100"/>
          </a:p>
          <a:p>
            <a:pPr indent="0" lvl="0" marL="0" rtl="0" algn="l">
              <a:spcBef>
                <a:spcPts val="640"/>
              </a:spcBef>
              <a:spcAft>
                <a:spcPts val="0"/>
              </a:spcAft>
              <a:buClr>
                <a:schemeClr val="dk1"/>
              </a:buClr>
              <a:buSzPts val="1100"/>
              <a:buFont typeface="Arial"/>
              <a:buNone/>
            </a:pPr>
            <a:r>
              <a:rPr lang="en-US" sz="1100" u="sng">
                <a:solidFill>
                  <a:schemeClr val="hlink"/>
                </a:solidFill>
                <a:hlinkClick r:id="rId3"/>
              </a:rPr>
              <a:t>Link</a:t>
            </a:r>
            <a:endParaRPr sz="1100"/>
          </a:p>
          <a:p>
            <a:pPr indent="0" lvl="0" marL="0" rtl="0" algn="l">
              <a:spcBef>
                <a:spcPts val="640"/>
              </a:spcBef>
              <a:spcAft>
                <a:spcPts val="0"/>
              </a:spcAft>
              <a:buNone/>
            </a:pPr>
            <a:r>
              <a:rPr lang="en-US" sz="1100"/>
              <a:t>Description: Simple NN controller for pneumatic actuator tested on subjects with ALS and stroke.</a:t>
            </a:r>
            <a:endParaRPr sz="1100"/>
          </a:p>
          <a:p>
            <a:pPr indent="0" lvl="0" marL="0" rtl="0" algn="l">
              <a:spcBef>
                <a:spcPts val="640"/>
              </a:spcBef>
              <a:spcAft>
                <a:spcPts val="0"/>
              </a:spcAft>
              <a:buNone/>
            </a:pPr>
            <a:r>
              <a:t/>
            </a:r>
            <a:endParaRPr sz="1100"/>
          </a:p>
          <a:p>
            <a:pPr indent="0" lvl="0" marL="0" rtl="0" algn="l">
              <a:spcBef>
                <a:spcPts val="640"/>
              </a:spcBef>
              <a:spcAft>
                <a:spcPts val="0"/>
              </a:spcAft>
              <a:buNone/>
            </a:pPr>
            <a:r>
              <a:rPr lang="en-US" sz="1100"/>
              <a:t>Notes:</a:t>
            </a:r>
            <a:endParaRPr sz="1100"/>
          </a:p>
          <a:p>
            <a:pPr indent="0" lvl="0" marL="0" rtl="0" algn="l">
              <a:spcBef>
                <a:spcPts val="640"/>
              </a:spcBef>
              <a:spcAft>
                <a:spcPts val="0"/>
              </a:spcAft>
              <a:buNone/>
            </a:pPr>
            <a:r>
              <a:rPr lang="en-US" sz="1100"/>
              <a:t>	Limitations:</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Improvements:</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Clr>
                <a:schemeClr val="dk1"/>
              </a:buClr>
              <a:buSzPts val="1100"/>
              <a:buFont typeface="Arial"/>
              <a:buNone/>
            </a:pPr>
            <a:r>
              <a:t/>
            </a:r>
            <a:endParaRPr sz="1100"/>
          </a:p>
          <a:p>
            <a:pPr indent="0" lvl="0" marL="0" rtl="0" algn="l">
              <a:spcBef>
                <a:spcPts val="640"/>
              </a:spcBef>
              <a:spcAft>
                <a:spcPts val="0"/>
              </a:spcAft>
              <a:buNone/>
            </a:pPr>
            <a:r>
              <a:t/>
            </a:r>
            <a:endParaRPr/>
          </a:p>
        </p:txBody>
      </p:sp>
      <p:sp>
        <p:nvSpPr>
          <p:cNvPr id="231" name="Google Shape;231;g36647feca4c_4_0"/>
          <p:cNvSpPr txBox="1"/>
          <p:nvPr/>
        </p:nvSpPr>
        <p:spPr>
          <a:xfrm>
            <a:off x="0" y="6114900"/>
            <a:ext cx="1730400" cy="20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chemeClr val="dk1"/>
                </a:solidFill>
              </a:rPr>
              <a:t>Josephine Odusanya</a:t>
            </a:r>
            <a:endParaRPr sz="1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6647feca4c_4_19"/>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Harvard 3 (Nature Communications, 2023) [13]</a:t>
            </a:r>
            <a:endParaRPr/>
          </a:p>
        </p:txBody>
      </p:sp>
      <p:sp>
        <p:nvSpPr>
          <p:cNvPr id="238" name="Google Shape;238;g36647feca4c_4_19"/>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100"/>
              <a:t>Title: Personalized ML-based wearable robot control improves impaired arm function</a:t>
            </a:r>
            <a:endParaRPr sz="1100"/>
          </a:p>
          <a:p>
            <a:pPr indent="0" lvl="0" marL="0" rtl="0" algn="l">
              <a:spcBef>
                <a:spcPts val="640"/>
              </a:spcBef>
              <a:spcAft>
                <a:spcPts val="0"/>
              </a:spcAft>
              <a:buNone/>
            </a:pPr>
            <a:r>
              <a:rPr lang="en-US" sz="1100" u="sng">
                <a:solidFill>
                  <a:schemeClr val="hlink"/>
                </a:solidFill>
                <a:hlinkClick r:id="rId3"/>
              </a:rPr>
              <a:t>Link</a:t>
            </a:r>
            <a:endParaRPr sz="1100"/>
          </a:p>
          <a:p>
            <a:pPr indent="0" lvl="0" marL="0" rtl="0" algn="l">
              <a:spcBef>
                <a:spcPts val="640"/>
              </a:spcBef>
              <a:spcAft>
                <a:spcPts val="0"/>
              </a:spcAft>
              <a:buNone/>
            </a:pPr>
            <a:r>
              <a:rPr lang="en-US" sz="1100"/>
              <a:t>Description: Simple NN controller for pneumatic actuator tested on subjects with ALS and stroke.</a:t>
            </a:r>
            <a:endParaRPr sz="1100"/>
          </a:p>
          <a:p>
            <a:pPr indent="0" lvl="0" marL="0" rtl="0" algn="l">
              <a:spcBef>
                <a:spcPts val="640"/>
              </a:spcBef>
              <a:spcAft>
                <a:spcPts val="0"/>
              </a:spcAft>
              <a:buNone/>
            </a:pPr>
            <a:r>
              <a:t/>
            </a:r>
            <a:endParaRPr sz="1100"/>
          </a:p>
          <a:p>
            <a:pPr indent="0" lvl="0" marL="0" rtl="0" algn="l">
              <a:spcBef>
                <a:spcPts val="640"/>
              </a:spcBef>
              <a:spcAft>
                <a:spcPts val="0"/>
              </a:spcAft>
              <a:buNone/>
            </a:pPr>
            <a:r>
              <a:rPr lang="en-US" sz="1100"/>
              <a:t>Notes:</a:t>
            </a:r>
            <a:endParaRPr sz="1100"/>
          </a:p>
          <a:p>
            <a:pPr indent="0" lvl="0" marL="0" rtl="0" algn="l">
              <a:spcBef>
                <a:spcPts val="640"/>
              </a:spcBef>
              <a:spcAft>
                <a:spcPts val="0"/>
              </a:spcAft>
              <a:buNone/>
            </a:pPr>
            <a:r>
              <a:rPr lang="en-US" sz="1100"/>
              <a:t>	Limitations:</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Improvements:</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t/>
            </a:r>
            <a:endParaRPr sz="1100"/>
          </a:p>
          <a:p>
            <a:pPr indent="0" lvl="0" marL="0" rtl="0" algn="l">
              <a:spcBef>
                <a:spcPts val="640"/>
              </a:spcBef>
              <a:spcAft>
                <a:spcPts val="0"/>
              </a:spcAft>
              <a:buNone/>
            </a:pPr>
            <a:r>
              <a:t/>
            </a:r>
            <a:endParaRPr/>
          </a:p>
        </p:txBody>
      </p:sp>
      <p:sp>
        <p:nvSpPr>
          <p:cNvPr id="239" name="Google Shape;239;g36647feca4c_4_19"/>
          <p:cNvSpPr txBox="1"/>
          <p:nvPr/>
        </p:nvSpPr>
        <p:spPr>
          <a:xfrm>
            <a:off x="0" y="6114900"/>
            <a:ext cx="1730400" cy="20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chemeClr val="dk1"/>
                </a:solidFill>
              </a:rPr>
              <a:t>Josephine Odusanya</a:t>
            </a:r>
            <a:endParaRPr sz="1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6647feca4c_4_26"/>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Harvard 3 (Nature Communications, 2023) [13]</a:t>
            </a:r>
            <a:endParaRPr/>
          </a:p>
        </p:txBody>
      </p:sp>
      <p:sp>
        <p:nvSpPr>
          <p:cNvPr id="246" name="Google Shape;246;g36647feca4c_4_26"/>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100"/>
              <a:t>Title: Personalized ML-based wearable robot control improves impaired arm function</a:t>
            </a:r>
            <a:endParaRPr sz="1100"/>
          </a:p>
          <a:p>
            <a:pPr indent="0" lvl="0" marL="0" rtl="0" algn="l">
              <a:spcBef>
                <a:spcPts val="640"/>
              </a:spcBef>
              <a:spcAft>
                <a:spcPts val="0"/>
              </a:spcAft>
              <a:buNone/>
            </a:pPr>
            <a:r>
              <a:rPr lang="en-US" sz="1100" u="sng">
                <a:solidFill>
                  <a:schemeClr val="hlink"/>
                </a:solidFill>
                <a:hlinkClick r:id="rId3"/>
              </a:rPr>
              <a:t>Link</a:t>
            </a:r>
            <a:endParaRPr sz="1100"/>
          </a:p>
          <a:p>
            <a:pPr indent="0" lvl="0" marL="0" rtl="0" algn="l">
              <a:spcBef>
                <a:spcPts val="640"/>
              </a:spcBef>
              <a:spcAft>
                <a:spcPts val="0"/>
              </a:spcAft>
              <a:buNone/>
            </a:pPr>
            <a:r>
              <a:rPr lang="en-US" sz="1100"/>
              <a:t>Description: Simple NN controller for pneumatic actuator tested on subjects with ALS and stroke.</a:t>
            </a:r>
            <a:endParaRPr sz="1100"/>
          </a:p>
          <a:p>
            <a:pPr indent="0" lvl="0" marL="0" rtl="0" algn="l">
              <a:spcBef>
                <a:spcPts val="640"/>
              </a:spcBef>
              <a:spcAft>
                <a:spcPts val="0"/>
              </a:spcAft>
              <a:buNone/>
            </a:pPr>
            <a:r>
              <a:t/>
            </a:r>
            <a:endParaRPr sz="1100"/>
          </a:p>
          <a:p>
            <a:pPr indent="0" lvl="0" marL="0" rtl="0" algn="l">
              <a:spcBef>
                <a:spcPts val="640"/>
              </a:spcBef>
              <a:spcAft>
                <a:spcPts val="0"/>
              </a:spcAft>
              <a:buNone/>
            </a:pPr>
            <a:r>
              <a:rPr lang="en-US" sz="1100"/>
              <a:t>Notes:</a:t>
            </a:r>
            <a:endParaRPr sz="1100"/>
          </a:p>
          <a:p>
            <a:pPr indent="0" lvl="0" marL="0" rtl="0" algn="l">
              <a:spcBef>
                <a:spcPts val="640"/>
              </a:spcBef>
              <a:spcAft>
                <a:spcPts val="0"/>
              </a:spcAft>
              <a:buNone/>
            </a:pPr>
            <a:r>
              <a:rPr lang="en-US" sz="1100"/>
              <a:t>	Limitations:</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Improvements:</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rPr lang="en-US" sz="1100"/>
              <a:t>			-</a:t>
            </a:r>
            <a:endParaRPr sz="1100"/>
          </a:p>
          <a:p>
            <a:pPr indent="0" lvl="0" marL="0" rtl="0" algn="l">
              <a:spcBef>
                <a:spcPts val="640"/>
              </a:spcBef>
              <a:spcAft>
                <a:spcPts val="0"/>
              </a:spcAft>
              <a:buNone/>
            </a:pPr>
            <a:r>
              <a:t/>
            </a:r>
            <a:endParaRPr sz="1100"/>
          </a:p>
          <a:p>
            <a:pPr indent="0" lvl="0" marL="0" rtl="0" algn="l">
              <a:spcBef>
                <a:spcPts val="640"/>
              </a:spcBef>
              <a:spcAft>
                <a:spcPts val="0"/>
              </a:spcAft>
              <a:buNone/>
            </a:pPr>
            <a:r>
              <a:t/>
            </a:r>
            <a:endParaRPr/>
          </a:p>
        </p:txBody>
      </p:sp>
      <p:sp>
        <p:nvSpPr>
          <p:cNvPr id="247" name="Google Shape;247;g36647feca4c_4_26"/>
          <p:cNvSpPr txBox="1"/>
          <p:nvPr/>
        </p:nvSpPr>
        <p:spPr>
          <a:xfrm>
            <a:off x="0" y="6114900"/>
            <a:ext cx="1730400" cy="20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000">
                <a:solidFill>
                  <a:schemeClr val="dk1"/>
                </a:solidFill>
              </a:rPr>
              <a:t>Josephine Odusanya</a:t>
            </a:r>
            <a:endParaRPr sz="1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6a8b932d0e_0_0"/>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Madrid (IEEE Access, 2023)</a:t>
            </a:r>
            <a:endParaRPr/>
          </a:p>
        </p:txBody>
      </p:sp>
      <p:sp>
        <p:nvSpPr>
          <p:cNvPr id="254" name="Google Shape;254;g36a8b932d0e_0_0"/>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400"/>
              <a:t>Accuracy comparison of CNN, LSTM, and transformer for activity recognition using IMU and visual markers</a:t>
            </a:r>
            <a:endParaRPr sz="1400"/>
          </a:p>
          <a:p>
            <a:pPr indent="0" lvl="0" marL="0" rtl="0" algn="l">
              <a:spcBef>
                <a:spcPts val="640"/>
              </a:spcBef>
              <a:spcAft>
                <a:spcPts val="0"/>
              </a:spcAft>
              <a:buNone/>
            </a:pPr>
            <a:r>
              <a:rPr lang="en-US" sz="1400" u="sng">
                <a:solidFill>
                  <a:schemeClr val="hlink"/>
                </a:solidFill>
                <a:hlinkClick r:id="rId3"/>
              </a:rPr>
              <a:t>Link</a:t>
            </a:r>
            <a:endParaRPr sz="1400"/>
          </a:p>
          <a:p>
            <a:pPr indent="0" lvl="0" marL="0" rtl="0" algn="l">
              <a:spcBef>
                <a:spcPts val="640"/>
              </a:spcBef>
              <a:spcAft>
                <a:spcPts val="0"/>
              </a:spcAft>
              <a:buNone/>
            </a:pPr>
            <a:r>
              <a:rPr lang="en-US" sz="1400"/>
              <a:t>Description: Comparison between IMU and marker-based motion capture for intention detection/activity recognition. Different ML methods are tested (including CNN/LSTM/transformers)</a:t>
            </a:r>
            <a:endParaRPr sz="1400"/>
          </a:p>
          <a:p>
            <a:pPr indent="0" lvl="0" marL="0" rtl="0" algn="l">
              <a:spcBef>
                <a:spcPts val="640"/>
              </a:spcBef>
              <a:spcAft>
                <a:spcPts val="0"/>
              </a:spcAft>
              <a:buNone/>
            </a:pPr>
            <a:r>
              <a:t/>
            </a:r>
            <a:endParaRPr sz="1400"/>
          </a:p>
          <a:p>
            <a:pPr indent="0" lvl="0" marL="0" rtl="0" algn="l">
              <a:spcBef>
                <a:spcPts val="640"/>
              </a:spcBef>
              <a:spcAft>
                <a:spcPts val="0"/>
              </a:spcAft>
              <a:buNone/>
            </a:pPr>
            <a:r>
              <a:rPr lang="en-US" sz="1400"/>
              <a:t>Notes:</a:t>
            </a:r>
            <a:endParaRPr sz="1400"/>
          </a:p>
          <a:p>
            <a:pPr indent="-317500" lvl="0" marL="457200" rtl="0" algn="l">
              <a:spcBef>
                <a:spcPts val="640"/>
              </a:spcBef>
              <a:spcAft>
                <a:spcPts val="0"/>
              </a:spcAft>
              <a:buSzPts val="1400"/>
              <a:buChar char="-"/>
            </a:pPr>
            <a:r>
              <a:rPr lang="en-US" sz="1400"/>
              <a:t>Study only looking at </a:t>
            </a:r>
            <a:r>
              <a:rPr lang="en-US" sz="1400"/>
              <a:t>activity</a:t>
            </a:r>
            <a:r>
              <a:rPr lang="en-US" sz="1400"/>
              <a:t> classification, not position estimation</a:t>
            </a:r>
            <a:endParaRPr sz="1400"/>
          </a:p>
          <a:p>
            <a:pPr indent="-317500" lvl="0" marL="457200" rtl="0" algn="l">
              <a:spcBef>
                <a:spcPts val="0"/>
              </a:spcBef>
              <a:spcAft>
                <a:spcPts val="0"/>
              </a:spcAft>
              <a:buSzPts val="1400"/>
              <a:buChar char="-"/>
            </a:pPr>
            <a:r>
              <a:rPr lang="en-US" sz="1400"/>
              <a:t>Did feature selection with random forests to determine feature importance score, </a:t>
            </a:r>
            <a:r>
              <a:rPr lang="en-US" sz="1400"/>
              <a:t>then</a:t>
            </a:r>
            <a:r>
              <a:rPr lang="en-US" sz="1400"/>
              <a:t> added features (most to least important) until training stopped improving</a:t>
            </a:r>
            <a:endParaRPr sz="1400"/>
          </a:p>
          <a:p>
            <a:pPr indent="-317500" lvl="0" marL="457200" rtl="0" algn="l">
              <a:spcBef>
                <a:spcPts val="0"/>
              </a:spcBef>
              <a:spcAft>
                <a:spcPts val="0"/>
              </a:spcAft>
              <a:buSzPts val="1400"/>
              <a:buChar char="-"/>
            </a:pPr>
            <a:r>
              <a:rPr lang="en-US" sz="1400"/>
              <a:t>Hand accelerometers were most important features in IMU sets </a:t>
            </a:r>
            <a:endParaRPr sz="1400"/>
          </a:p>
          <a:p>
            <a:pPr indent="-317500" lvl="0" marL="457200" rtl="0" algn="l">
              <a:spcBef>
                <a:spcPts val="0"/>
              </a:spcBef>
              <a:spcAft>
                <a:spcPts val="0"/>
              </a:spcAft>
              <a:buSzPts val="1400"/>
              <a:buChar char="-"/>
            </a:pPr>
            <a:r>
              <a:rPr lang="en-US" sz="1400"/>
              <a:t>60Hz sampling was sufficient for task classification</a:t>
            </a:r>
            <a:endParaRPr sz="1400"/>
          </a:p>
          <a:p>
            <a:pPr indent="-317500" lvl="0" marL="457200" rtl="0" algn="l">
              <a:spcBef>
                <a:spcPts val="0"/>
              </a:spcBef>
              <a:spcAft>
                <a:spcPts val="0"/>
              </a:spcAft>
              <a:buSzPts val="1400"/>
              <a:buChar char="-"/>
            </a:pPr>
            <a:r>
              <a:rPr lang="en-US" sz="1400"/>
              <a:t>Best </a:t>
            </a:r>
            <a:r>
              <a:rPr lang="en-US" sz="1400"/>
              <a:t>architectures</a:t>
            </a:r>
            <a:r>
              <a:rPr lang="en-US" sz="1400"/>
              <a:t>: 2LConv 93.8%, 2LConv+BiLSTM 92.3%, Conv+LSTM 90%</a:t>
            </a:r>
            <a:endParaRPr sz="1400"/>
          </a:p>
          <a:p>
            <a:pPr indent="-317500" lvl="0" marL="457200" rtl="0" algn="l">
              <a:spcBef>
                <a:spcPts val="0"/>
              </a:spcBef>
              <a:spcAft>
                <a:spcPts val="0"/>
              </a:spcAft>
              <a:buSzPts val="1400"/>
              <a:buChar char="-"/>
            </a:pPr>
            <a:r>
              <a:rPr lang="en-US" sz="1400"/>
              <a:t>Visual marker sometimes outperformed IMU, but have significant downsides for practicality (can’t handle occlusion, privacy concerns for camera, longer set up time)</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6a8b932d0e_0_8"/>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Heidelberg</a:t>
            </a:r>
            <a:r>
              <a:rPr lang="en-US"/>
              <a:t> II (BioRob 2020)</a:t>
            </a:r>
            <a:endParaRPr/>
          </a:p>
        </p:txBody>
      </p:sp>
      <p:sp>
        <p:nvSpPr>
          <p:cNvPr id="261" name="Google Shape;261;g36a8b932d0e_0_8"/>
          <p:cNvSpPr txBox="1"/>
          <p:nvPr>
            <p:ph idx="1" type="body"/>
          </p:nvPr>
        </p:nvSpPr>
        <p:spPr>
          <a:xfrm>
            <a:off x="609600" y="1143000"/>
            <a:ext cx="6367500" cy="51816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400"/>
              <a:t>Intention-detection strategies for upper limb exosuits: Model-based myoelectric vs dynamic-based control</a:t>
            </a:r>
            <a:endParaRPr sz="1400"/>
          </a:p>
          <a:p>
            <a:pPr indent="0" lvl="0" marL="0" rtl="0" algn="l">
              <a:spcBef>
                <a:spcPts val="640"/>
              </a:spcBef>
              <a:spcAft>
                <a:spcPts val="0"/>
              </a:spcAft>
              <a:buNone/>
            </a:pPr>
            <a:r>
              <a:rPr lang="en-US" sz="1400" u="sng">
                <a:solidFill>
                  <a:schemeClr val="hlink"/>
                </a:solidFill>
                <a:hlinkClick r:id="rId3"/>
              </a:rPr>
              <a:t>Link</a:t>
            </a:r>
            <a:endParaRPr sz="1400"/>
          </a:p>
          <a:p>
            <a:pPr indent="0" lvl="0" marL="0" rtl="0" algn="l">
              <a:spcBef>
                <a:spcPts val="640"/>
              </a:spcBef>
              <a:spcAft>
                <a:spcPts val="0"/>
              </a:spcAft>
              <a:buNone/>
            </a:pPr>
            <a:r>
              <a:rPr lang="en-US" sz="1400"/>
              <a:t>Description: Comparison between two intention detection strategies for an elbow exo: (1) model-based myocontroller and (2) dynamics-based gravity compensation</a:t>
            </a:r>
            <a:endParaRPr sz="1400"/>
          </a:p>
          <a:p>
            <a:pPr indent="0" lvl="0" marL="0" rtl="0" algn="l">
              <a:spcBef>
                <a:spcPts val="640"/>
              </a:spcBef>
              <a:spcAft>
                <a:spcPts val="0"/>
              </a:spcAft>
              <a:buNone/>
            </a:pPr>
            <a:r>
              <a:t/>
            </a:r>
            <a:endParaRPr sz="1400"/>
          </a:p>
          <a:p>
            <a:pPr indent="0" lvl="0" marL="0" rtl="0" algn="l">
              <a:spcBef>
                <a:spcPts val="640"/>
              </a:spcBef>
              <a:spcAft>
                <a:spcPts val="0"/>
              </a:spcAft>
              <a:buNone/>
            </a:pPr>
            <a:r>
              <a:rPr lang="en-US" sz="1400"/>
              <a:t>Notes:</a:t>
            </a:r>
            <a:endParaRPr sz="1400"/>
          </a:p>
          <a:p>
            <a:pPr indent="-317500" lvl="0" marL="457200" rtl="0" algn="l">
              <a:spcBef>
                <a:spcPts val="640"/>
              </a:spcBef>
              <a:spcAft>
                <a:spcPts val="0"/>
              </a:spcAft>
              <a:buSzPts val="1400"/>
              <a:buChar char="-"/>
            </a:pPr>
            <a:r>
              <a:rPr lang="en-US" sz="1400"/>
              <a:t>Considered both unloaded condition and 1.5kg weight condition for flexion and extension</a:t>
            </a:r>
            <a:endParaRPr sz="1400"/>
          </a:p>
          <a:p>
            <a:pPr indent="-317500" lvl="0" marL="457200" rtl="0" algn="l">
              <a:spcBef>
                <a:spcPts val="0"/>
              </a:spcBef>
              <a:spcAft>
                <a:spcPts val="0"/>
              </a:spcAft>
              <a:buSzPts val="1400"/>
              <a:buChar char="-"/>
            </a:pPr>
            <a:r>
              <a:rPr lang="en-US" sz="1400"/>
              <a:t>Position tracking (user </a:t>
            </a:r>
            <a:r>
              <a:rPr lang="en-US" sz="1400"/>
              <a:t>tracking</a:t>
            </a:r>
            <a:r>
              <a:rPr lang="en-US" sz="1400"/>
              <a:t> desired angle with their elbow angle) was not </a:t>
            </a:r>
            <a:r>
              <a:rPr lang="en-US" sz="1400"/>
              <a:t>improved</a:t>
            </a:r>
            <a:r>
              <a:rPr lang="en-US" sz="1400"/>
              <a:t> with the exoskeleton for either controller</a:t>
            </a:r>
            <a:endParaRPr sz="1400"/>
          </a:p>
          <a:p>
            <a:pPr indent="-317500" lvl="0" marL="457200" rtl="0" algn="l">
              <a:spcBef>
                <a:spcPts val="0"/>
              </a:spcBef>
              <a:spcAft>
                <a:spcPts val="0"/>
              </a:spcAft>
              <a:buSzPts val="1400"/>
              <a:buChar char="-"/>
            </a:pPr>
            <a:r>
              <a:rPr lang="en-US" sz="1400"/>
              <a:t>Muscle activations were converted to torques using model of upper arm muscles </a:t>
            </a:r>
            <a:endParaRPr sz="1400"/>
          </a:p>
          <a:p>
            <a:pPr indent="-317500" lvl="0" marL="457200" rtl="0" algn="l">
              <a:spcBef>
                <a:spcPts val="0"/>
              </a:spcBef>
              <a:spcAft>
                <a:spcPts val="0"/>
              </a:spcAft>
              <a:buSzPts val="1400"/>
              <a:buChar char="-"/>
            </a:pPr>
            <a:r>
              <a:rPr lang="en-US" sz="1400"/>
              <a:t>Two controller performed very similarly (no </a:t>
            </a:r>
            <a:r>
              <a:rPr lang="en-US" sz="1400"/>
              <a:t>statistical significance mentioned but seems the same)</a:t>
            </a:r>
            <a:endParaRPr sz="1400"/>
          </a:p>
          <a:p>
            <a:pPr indent="-317500" lvl="1" marL="914400" rtl="0" algn="l">
              <a:spcBef>
                <a:spcPts val="0"/>
              </a:spcBef>
              <a:spcAft>
                <a:spcPts val="0"/>
              </a:spcAft>
              <a:buSzPts val="1400"/>
              <a:buChar char="-"/>
            </a:pPr>
            <a:r>
              <a:rPr lang="en-US" sz="1400"/>
              <a:t>Exoskeleton (both controllers) generally decreased EMG levels</a:t>
            </a:r>
            <a:endParaRPr sz="1400"/>
          </a:p>
          <a:p>
            <a:pPr indent="-317500" lvl="1" marL="914400" rtl="0" algn="l">
              <a:spcBef>
                <a:spcPts val="0"/>
              </a:spcBef>
              <a:spcAft>
                <a:spcPts val="0"/>
              </a:spcAft>
              <a:buSzPts val="1400"/>
              <a:buChar char="-"/>
            </a:pPr>
            <a:r>
              <a:rPr lang="en-US" sz="1400"/>
              <a:t>Triceps activation increased with controller (possibly due to user misestimated bicep assistive force and compensating)</a:t>
            </a:r>
            <a:endParaRPr sz="1400"/>
          </a:p>
          <a:p>
            <a:pPr indent="-317500" lvl="0" marL="457200" rtl="0" algn="l">
              <a:spcBef>
                <a:spcPts val="0"/>
              </a:spcBef>
              <a:spcAft>
                <a:spcPts val="0"/>
              </a:spcAft>
              <a:buSzPts val="1400"/>
              <a:buChar char="-"/>
            </a:pPr>
            <a:r>
              <a:rPr lang="en-US" sz="1400"/>
              <a:t>Very small sample size (n=4)</a:t>
            </a:r>
            <a:endParaRPr sz="1400"/>
          </a:p>
          <a:p>
            <a:pPr indent="0" lvl="0" marL="0" rtl="0" algn="l">
              <a:spcBef>
                <a:spcPts val="640"/>
              </a:spcBef>
              <a:spcAft>
                <a:spcPts val="0"/>
              </a:spcAft>
              <a:buNone/>
            </a:pPr>
            <a:r>
              <a:t/>
            </a:r>
            <a:endParaRPr sz="1400"/>
          </a:p>
        </p:txBody>
      </p:sp>
      <p:pic>
        <p:nvPicPr>
          <p:cNvPr id="262" name="Google Shape;262;g36a8b932d0e_0_8"/>
          <p:cNvPicPr preferRelativeResize="0"/>
          <p:nvPr/>
        </p:nvPicPr>
        <p:blipFill>
          <a:blip r:embed="rId4">
            <a:alphaModFix/>
          </a:blip>
          <a:stretch>
            <a:fillRect/>
          </a:stretch>
        </p:blipFill>
        <p:spPr>
          <a:xfrm>
            <a:off x="6905613" y="1895525"/>
            <a:ext cx="5286375" cy="2905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6c69b894f9_1_0"/>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ETH (Frontiers, 2019) - SCI Exercise</a:t>
            </a:r>
            <a:endParaRPr/>
          </a:p>
        </p:txBody>
      </p:sp>
      <p:sp>
        <p:nvSpPr>
          <p:cNvPr id="269" name="Google Shape;269;g36c69b894f9_1_0"/>
          <p:cNvSpPr txBox="1"/>
          <p:nvPr>
            <p:ph idx="1" type="body"/>
          </p:nvPr>
        </p:nvSpPr>
        <p:spPr>
          <a:xfrm>
            <a:off x="609600" y="1143000"/>
            <a:ext cx="4845600" cy="50844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400"/>
              <a:t>Wearable Sensors in Ambulatory Individuals With a Spinal Cord Injury: From Energy Expenditure Estimation to Activity Recommendations</a:t>
            </a:r>
            <a:endParaRPr sz="1400"/>
          </a:p>
          <a:p>
            <a:pPr indent="0" lvl="0" marL="0" rtl="0" algn="l">
              <a:spcBef>
                <a:spcPts val="640"/>
              </a:spcBef>
              <a:spcAft>
                <a:spcPts val="0"/>
              </a:spcAft>
              <a:buNone/>
            </a:pPr>
            <a:r>
              <a:rPr lang="en-US" sz="1400" u="sng">
                <a:solidFill>
                  <a:schemeClr val="hlink"/>
                </a:solidFill>
                <a:hlinkClick r:id="rId3"/>
              </a:rPr>
              <a:t>Link</a:t>
            </a:r>
            <a:endParaRPr sz="1400"/>
          </a:p>
          <a:p>
            <a:pPr indent="0" lvl="0" marL="0" rtl="0" algn="l">
              <a:spcBef>
                <a:spcPts val="640"/>
              </a:spcBef>
              <a:spcAft>
                <a:spcPts val="0"/>
              </a:spcAft>
              <a:buNone/>
            </a:pPr>
            <a:r>
              <a:rPr lang="en-US" sz="1400"/>
              <a:t>Description: Adapting exercise recommendations for users with SCI that are still ambulatory</a:t>
            </a:r>
            <a:endParaRPr sz="1400"/>
          </a:p>
          <a:p>
            <a:pPr indent="0" lvl="0" marL="0" rtl="0" algn="l">
              <a:spcBef>
                <a:spcPts val="640"/>
              </a:spcBef>
              <a:spcAft>
                <a:spcPts val="0"/>
              </a:spcAft>
              <a:buNone/>
            </a:pPr>
            <a:r>
              <a:t/>
            </a:r>
            <a:endParaRPr sz="1400"/>
          </a:p>
          <a:p>
            <a:pPr indent="0" lvl="0" marL="0" rtl="0" algn="l">
              <a:spcBef>
                <a:spcPts val="640"/>
              </a:spcBef>
              <a:spcAft>
                <a:spcPts val="0"/>
              </a:spcAft>
              <a:buNone/>
            </a:pPr>
            <a:r>
              <a:rPr lang="en-US" sz="1400"/>
              <a:t>Notes:</a:t>
            </a:r>
            <a:endParaRPr sz="1400"/>
          </a:p>
          <a:p>
            <a:pPr indent="-317500" lvl="0" marL="457200" rtl="0" algn="l">
              <a:spcBef>
                <a:spcPts val="640"/>
              </a:spcBef>
              <a:spcAft>
                <a:spcPts val="0"/>
              </a:spcAft>
              <a:buSzPts val="1400"/>
              <a:buChar char="-"/>
            </a:pPr>
            <a:r>
              <a:rPr lang="en-US" sz="1400"/>
              <a:t>Determined that 10000 steps a day recommendation for able bodied individuals is equivalent to 8000 for SCI patients</a:t>
            </a:r>
            <a:endParaRPr sz="1400"/>
          </a:p>
          <a:p>
            <a:pPr indent="-317500" lvl="0" marL="457200" rtl="0" algn="l">
              <a:spcBef>
                <a:spcPts val="0"/>
              </a:spcBef>
              <a:spcAft>
                <a:spcPts val="0"/>
              </a:spcAft>
              <a:buSzPts val="1400"/>
              <a:buChar char="-"/>
            </a:pPr>
            <a:r>
              <a:rPr lang="en-US" sz="1400"/>
              <a:t>Used metabolic rate to determine intensity of exercise</a:t>
            </a:r>
            <a:endParaRPr sz="1400"/>
          </a:p>
          <a:p>
            <a:pPr indent="-317500" lvl="0" marL="457200" rtl="0" algn="l">
              <a:spcBef>
                <a:spcPts val="0"/>
              </a:spcBef>
              <a:spcAft>
                <a:spcPts val="0"/>
              </a:spcAft>
              <a:buSzPts val="1400"/>
              <a:buChar char="-"/>
            </a:pPr>
            <a:r>
              <a:rPr lang="en-US" sz="1400"/>
              <a:t>Useful list of </a:t>
            </a:r>
            <a:r>
              <a:rPr lang="en-US" sz="1400"/>
              <a:t>activities</a:t>
            </a:r>
            <a:r>
              <a:rPr lang="en-US" sz="1400"/>
              <a:t> of daily living - </a:t>
            </a:r>
            <a:r>
              <a:rPr lang="en-US" sz="1400"/>
              <a:t>consider</a:t>
            </a:r>
            <a:r>
              <a:rPr lang="en-US" sz="1400"/>
              <a:t> these as tasks for future work with SCI patients</a:t>
            </a:r>
            <a:endParaRPr sz="1400"/>
          </a:p>
          <a:p>
            <a:pPr indent="-317500" lvl="1" marL="914400" rtl="0" algn="l">
              <a:spcBef>
                <a:spcPts val="0"/>
              </a:spcBef>
              <a:spcAft>
                <a:spcPts val="0"/>
              </a:spcAft>
              <a:buSzPts val="1400"/>
              <a:buChar char="-"/>
            </a:pPr>
            <a:r>
              <a:rPr lang="en-US" sz="1400"/>
              <a:t>Classed as sedentary, low-intensity, high-intensity and walking</a:t>
            </a:r>
            <a:endParaRPr sz="1400"/>
          </a:p>
          <a:p>
            <a:pPr indent="-317500" lvl="1" marL="914400" rtl="0" algn="l">
              <a:spcBef>
                <a:spcPts val="0"/>
              </a:spcBef>
              <a:spcAft>
                <a:spcPts val="0"/>
              </a:spcAft>
              <a:buSzPts val="1400"/>
              <a:buChar char="-"/>
            </a:pPr>
            <a:r>
              <a:rPr lang="en-US" sz="1400"/>
              <a:t>See also methods for how to work with SCI patients</a:t>
            </a:r>
            <a:endParaRPr sz="1400"/>
          </a:p>
        </p:txBody>
      </p:sp>
      <p:pic>
        <p:nvPicPr>
          <p:cNvPr id="270" name="Google Shape;270;g36c69b894f9_1_0"/>
          <p:cNvPicPr preferRelativeResize="0"/>
          <p:nvPr/>
        </p:nvPicPr>
        <p:blipFill>
          <a:blip r:embed="rId4">
            <a:alphaModFix/>
          </a:blip>
          <a:stretch>
            <a:fillRect/>
          </a:stretch>
        </p:blipFill>
        <p:spPr>
          <a:xfrm>
            <a:off x="5619074" y="1763774"/>
            <a:ext cx="5769049" cy="39400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60f16a9fb2_0_101"/>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References</a:t>
            </a:r>
            <a:endParaRPr/>
          </a:p>
        </p:txBody>
      </p:sp>
      <p:sp>
        <p:nvSpPr>
          <p:cNvPr id="277" name="Google Shape;277;g360f16a9fb2_0_101"/>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317500" lvl="0" marL="457200" rtl="0" algn="l">
              <a:spcBef>
                <a:spcPts val="640"/>
              </a:spcBef>
              <a:spcAft>
                <a:spcPts val="0"/>
              </a:spcAft>
              <a:buSzPts val="1400"/>
              <a:buAutoNum type="arabicPeriod"/>
            </a:pPr>
            <a:r>
              <a:rPr lang="en-US" sz="1400"/>
              <a:t>Zhou, Y. M., Hohimer, C. J., Young, H. T., McCann, C. M., Pont-Esteban, D., Civici, U. S., ... &amp; Walsh, C. J. (2024). A portable inflatable soft wearable robot to assist the shoulder during industrial work. Science Robotics, 9(91), eadi2377.</a:t>
            </a:r>
            <a:endParaRPr sz="1400"/>
          </a:p>
          <a:p>
            <a:pPr indent="-317500" lvl="0" marL="457200" rtl="0" algn="l">
              <a:spcBef>
                <a:spcPts val="0"/>
              </a:spcBef>
              <a:spcAft>
                <a:spcPts val="0"/>
              </a:spcAft>
              <a:buSzPts val="1400"/>
              <a:buAutoNum type="arabicPeriod"/>
            </a:pPr>
            <a:r>
              <a:rPr lang="en-US" sz="1400"/>
              <a:t>Zhao, H., Jalving, J., Huang, R., Knepper, R., Ruina, A., &amp; Shepherd, R. (2016). A helping hand: Soft orthosis with integrated optical strain sensors and EMG control. IEEE Robotics &amp; Automation Magazine, 23(3), 55-64.</a:t>
            </a:r>
            <a:endParaRPr sz="1400"/>
          </a:p>
          <a:p>
            <a:pPr indent="-317500" lvl="0" marL="457200" rtl="0" algn="l">
              <a:spcBef>
                <a:spcPts val="0"/>
              </a:spcBef>
              <a:spcAft>
                <a:spcPts val="0"/>
              </a:spcAft>
              <a:buSzPts val="1400"/>
              <a:buAutoNum type="arabicPeriod"/>
            </a:pPr>
            <a:r>
              <a:rPr lang="en-US" sz="1400"/>
              <a:t>Simpson, C. S., Okamura, A. M., &amp; Hawkes, E. W. (2017, May). Exomuscle: An inflatable device for shoulder abduction support. In 2017 IEEE International Conference on Robotics and Automation (ICRA) (pp. 6651-6657). IEEE.</a:t>
            </a:r>
            <a:endParaRPr sz="1400"/>
          </a:p>
          <a:p>
            <a:pPr indent="-317500" lvl="0" marL="457200" rtl="0" algn="l">
              <a:spcBef>
                <a:spcPts val="0"/>
              </a:spcBef>
              <a:spcAft>
                <a:spcPts val="0"/>
              </a:spcAft>
              <a:buSzPts val="1400"/>
              <a:buAutoNum type="arabicPeriod"/>
            </a:pPr>
            <a:r>
              <a:rPr lang="en-US" sz="1400"/>
              <a:t>Xavier, M. S., Fleming, A. J., &amp; Yong, Y. K. (2021). Design and control of pneumatic systems for soft robotics: A simulation approach. IEEE Robotics and Automation Letters, 6(3), 5800-5807.</a:t>
            </a:r>
            <a:endParaRPr sz="1400"/>
          </a:p>
          <a:p>
            <a:pPr indent="-317500" lvl="0" marL="457200" rtl="0" algn="l">
              <a:spcBef>
                <a:spcPts val="0"/>
              </a:spcBef>
              <a:spcAft>
                <a:spcPts val="0"/>
              </a:spcAft>
              <a:buSzPts val="1400"/>
              <a:buAutoNum type="arabicPeriod"/>
            </a:pPr>
            <a:r>
              <a:rPr lang="en-US" sz="1400"/>
              <a:t>Campioni, L., Dimonte, G., Sciarrone, G., Righi, G., Walsh, C., Gandolla, M., ... &amp; Proietti, T. (2025). Preliminary Evaluation of a Soft Wearable Robot for Shoulder Movement Assistance. IEEE Transactions on Medical Robotics and Bionics.</a:t>
            </a:r>
            <a:endParaRPr sz="1400"/>
          </a:p>
          <a:p>
            <a:pPr indent="-317500" lvl="0" marL="457200" rtl="0" algn="l">
              <a:spcBef>
                <a:spcPts val="0"/>
              </a:spcBef>
              <a:spcAft>
                <a:spcPts val="0"/>
              </a:spcAft>
              <a:buSzPts val="1400"/>
              <a:buAutoNum type="arabicPeriod"/>
            </a:pPr>
            <a:r>
              <a:rPr lang="en-US" sz="1400"/>
              <a:t>Natividad, R. F., &amp; Yeow, C. H. (2016, June). Development of a soft robotic shoulder assistive device for shoulder abduction. In 2016 6th IEEE International Conference on Biomedical Robotics and Biomechatronics (BioRob) (pp. 989-993). IEEE.</a:t>
            </a:r>
            <a:endParaRPr sz="1400"/>
          </a:p>
          <a:p>
            <a:pPr indent="-317500" lvl="0" marL="457200" rtl="0" algn="l">
              <a:spcBef>
                <a:spcPts val="0"/>
              </a:spcBef>
              <a:spcAft>
                <a:spcPts val="0"/>
              </a:spcAft>
              <a:buSzPts val="1400"/>
              <a:buAutoNum type="arabicPeriod"/>
            </a:pPr>
            <a:r>
              <a:rPr lang="en-US" sz="1400"/>
              <a:t>Nassour, J., Zhao, G., &amp; Grimmer, M. (2021). Soft pneumatic elbow exoskeleton reduces the muscle activity, metabolic cost and fatigue during holding and carrying of loads. Scientific Reports, 11(1), 12556.</a:t>
            </a:r>
            <a:endParaRPr sz="1400"/>
          </a:p>
          <a:p>
            <a:pPr indent="-317500" lvl="0" marL="457200" rtl="0" algn="l">
              <a:spcBef>
                <a:spcPts val="0"/>
              </a:spcBef>
              <a:spcAft>
                <a:spcPts val="0"/>
              </a:spcAft>
              <a:buSzPts val="1400"/>
              <a:buAutoNum type="arabicPeriod"/>
            </a:pPr>
            <a:r>
              <a:rPr lang="en-US" sz="1400"/>
              <a:t>Reyes, F. A., Shuo, D., &amp; Yu, H. (2023). Shoulder-support exoskeletons for overhead work: Current state, challenges and future directions. IEEE Transactions on Medical Robotics and Bionics, 5(3), 516-527.</a:t>
            </a:r>
            <a:endParaRPr sz="1400"/>
          </a:p>
          <a:p>
            <a:pPr indent="-317500" lvl="0" marL="457200" rtl="0" algn="l">
              <a:spcBef>
                <a:spcPts val="0"/>
              </a:spcBef>
              <a:spcAft>
                <a:spcPts val="0"/>
              </a:spcAft>
              <a:buSzPts val="1400"/>
              <a:buAutoNum type="arabicPeriod"/>
            </a:pPr>
            <a:r>
              <a:rPr lang="en-US" sz="1400"/>
              <a:t>Gantenbein, J., Dittli, J., Meyer, J. T., Gassert, R., &amp; Lambercy, O. (2022). Intention detection strategies for robotic upper-limb orthoses: a scoping review considering usability, daily life application, and user evaluation. Frontiers in neurorobotics, 16, 815693.</a:t>
            </a:r>
            <a:endParaRPr sz="1400"/>
          </a:p>
          <a:p>
            <a:pPr indent="-317500" lvl="0" marL="457200" rtl="0" algn="l">
              <a:spcBef>
                <a:spcPts val="0"/>
              </a:spcBef>
              <a:spcAft>
                <a:spcPts val="0"/>
              </a:spcAft>
              <a:buSzPts val="1400"/>
              <a:buAutoNum type="arabicPeriod"/>
            </a:pPr>
            <a:r>
              <a:rPr lang="en-US" sz="1400"/>
              <a:t>Kim, D., Jin, Y., Cho, H., Jones, T., Zhou, Y. M., Fadaie, A., ... &amp; Walsh, C. J. (2025). Learning-based 3D human kinematics estimation using behavioral constraints from activity classification. Nature Communications, 16(1), 3454.</a:t>
            </a:r>
            <a:endParaRPr sz="1400"/>
          </a:p>
          <a:p>
            <a:pPr indent="-317500" lvl="0" marL="457200" rtl="0" algn="l">
              <a:spcBef>
                <a:spcPts val="0"/>
              </a:spcBef>
              <a:spcAft>
                <a:spcPts val="0"/>
              </a:spcAft>
              <a:buSzPts val="1400"/>
              <a:buAutoNum type="arabicPeriod"/>
            </a:pPr>
            <a:r>
              <a:rPr lang="en-US" sz="1400"/>
              <a:t>Yang, S., Garg, N. P., Gao, R., Yuan, M., Noronha, B., Ang, W. T., &amp; Accoto, D. (2023). Learning-based motion-intention prediction for end-point control of upper-limb-assistive robots. Sensors, 23(6), 2998.</a:t>
            </a:r>
            <a:endParaRPr sz="1400"/>
          </a:p>
          <a:p>
            <a:pPr indent="-317500" lvl="0" marL="457200" rtl="0" algn="l">
              <a:spcBef>
                <a:spcPts val="0"/>
              </a:spcBef>
              <a:spcAft>
                <a:spcPts val="0"/>
              </a:spcAft>
              <a:buSzPts val="1400"/>
              <a:buAutoNum type="arabicPeriod"/>
            </a:pPr>
            <a:r>
              <a:rPr lang="en-US" sz="1400"/>
              <a:t>Lotti, N., Xiloyannis, M., Missiroli, F., Bokranz, C., Chiaradia, D., Frisoli, A., ... &amp; Masia, L. (2022). Myoelectric or force control? A comparative study on a soft arm exosuit. IEEE Transactions on Robotics, 38(3), 1363-1379.</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36879361b0e_0_6"/>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Paper Summary - Control Overview</a:t>
            </a:r>
            <a:endParaRPr/>
          </a:p>
        </p:txBody>
      </p:sp>
      <p:graphicFrame>
        <p:nvGraphicFramePr>
          <p:cNvPr id="81" name="Google Shape;81;g36879361b0e_0_6"/>
          <p:cNvGraphicFramePr/>
          <p:nvPr/>
        </p:nvGraphicFramePr>
        <p:xfrm>
          <a:off x="609600" y="1132600"/>
          <a:ext cx="3000000" cy="3000000"/>
        </p:xfrm>
        <a:graphic>
          <a:graphicData uri="http://schemas.openxmlformats.org/drawingml/2006/table">
            <a:tbl>
              <a:tblPr>
                <a:noFill/>
                <a:tableStyleId>{D71046D3-36F7-411C-AADC-B4701A5DB175}</a:tableStyleId>
              </a:tblPr>
              <a:tblGrid>
                <a:gridCol w="2233850"/>
                <a:gridCol w="1602550"/>
                <a:gridCol w="2138375"/>
                <a:gridCol w="2696775"/>
                <a:gridCol w="2385700"/>
              </a:tblGrid>
              <a:tr h="381000">
                <a:tc>
                  <a:txBody>
                    <a:bodyPr/>
                    <a:lstStyle/>
                    <a:p>
                      <a:pPr indent="0" lvl="0" marL="0" rtl="0" algn="ctr">
                        <a:spcBef>
                          <a:spcPts val="0"/>
                        </a:spcBef>
                        <a:spcAft>
                          <a:spcPts val="0"/>
                        </a:spcAft>
                        <a:buNone/>
                      </a:pPr>
                      <a:r>
                        <a:rPr lang="en-US" sz="1200"/>
                        <a:t>Paper</a:t>
                      </a:r>
                      <a:endParaRPr sz="1200"/>
                    </a:p>
                  </a:txBody>
                  <a:tcPr marT="91425" marB="91425" marR="91425" marL="91425"/>
                </a:tc>
                <a:tc>
                  <a:txBody>
                    <a:bodyPr/>
                    <a:lstStyle/>
                    <a:p>
                      <a:pPr indent="0" lvl="0" marL="0" rtl="0" algn="ctr">
                        <a:spcBef>
                          <a:spcPts val="0"/>
                        </a:spcBef>
                        <a:spcAft>
                          <a:spcPts val="0"/>
                        </a:spcAft>
                        <a:buNone/>
                      </a:pPr>
                      <a:r>
                        <a:rPr lang="en-US" sz="1200"/>
                        <a:t>Exo Type</a:t>
                      </a:r>
                      <a:endParaRPr sz="1200"/>
                    </a:p>
                  </a:txBody>
                  <a:tcPr marT="91425" marB="91425" marR="91425" marL="91425"/>
                </a:tc>
                <a:tc>
                  <a:txBody>
                    <a:bodyPr/>
                    <a:lstStyle/>
                    <a:p>
                      <a:pPr indent="0" lvl="0" marL="0" rtl="0" algn="ctr">
                        <a:spcBef>
                          <a:spcPts val="0"/>
                        </a:spcBef>
                        <a:spcAft>
                          <a:spcPts val="0"/>
                        </a:spcAft>
                        <a:buNone/>
                      </a:pPr>
                      <a:r>
                        <a:rPr lang="en-US" sz="1200"/>
                        <a:t>Motion Intention Detection</a:t>
                      </a:r>
                      <a:endParaRPr sz="1200"/>
                    </a:p>
                  </a:txBody>
                  <a:tcPr marT="91425" marB="91425" marR="91425" marL="91425"/>
                </a:tc>
                <a:tc>
                  <a:txBody>
                    <a:bodyPr/>
                    <a:lstStyle/>
                    <a:p>
                      <a:pPr indent="0" lvl="0" marL="0" rtl="0" algn="ctr">
                        <a:spcBef>
                          <a:spcPts val="0"/>
                        </a:spcBef>
                        <a:spcAft>
                          <a:spcPts val="0"/>
                        </a:spcAft>
                        <a:buNone/>
                      </a:pPr>
                      <a:r>
                        <a:rPr lang="en-US" sz="1200"/>
                        <a:t>Continuous Torque/Angle during Human Tests</a:t>
                      </a:r>
                      <a:endParaRPr sz="1200"/>
                    </a:p>
                  </a:txBody>
                  <a:tcPr marT="91425" marB="91425" marR="91425" marL="91425"/>
                </a:tc>
                <a:tc>
                  <a:txBody>
                    <a:bodyPr/>
                    <a:lstStyle/>
                    <a:p>
                      <a:pPr indent="0" lvl="0" marL="0" rtl="0" algn="ctr">
                        <a:spcBef>
                          <a:spcPts val="0"/>
                        </a:spcBef>
                        <a:spcAft>
                          <a:spcPts val="0"/>
                        </a:spcAft>
                        <a:buNone/>
                      </a:pPr>
                      <a:r>
                        <a:rPr lang="en-US" sz="1200"/>
                        <a:t>Adaptable to change in load</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3"/>
                        </a:rPr>
                        <a:t>Harvard (Science Robotics 2024)</a:t>
                      </a:r>
                      <a:r>
                        <a:rPr lang="en-US" sz="1000"/>
                        <a:t> [1]</a:t>
                      </a:r>
                      <a:endParaRPr sz="10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2000"/>
                        <a:t>✅</a:t>
                      </a:r>
                      <a:r>
                        <a:rPr lang="en-US" sz="1800"/>
                        <a:t> (rules-based)</a:t>
                      </a:r>
                      <a:endParaRPr sz="1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4"/>
                        </a:rPr>
                        <a:t>Cornell (RAL 2016)</a:t>
                      </a:r>
                      <a:r>
                        <a:rPr lang="en-US" sz="1000"/>
                        <a:t> [2]</a:t>
                      </a:r>
                      <a:endParaRPr sz="1000"/>
                    </a:p>
                  </a:txBody>
                  <a:tcPr marT="91425" marB="91425" marR="91425" marL="91425"/>
                </a:tc>
                <a:tc>
                  <a:txBody>
                    <a:bodyPr/>
                    <a:lstStyle/>
                    <a:p>
                      <a:pPr indent="0" lvl="0" marL="0" rtl="0" algn="l">
                        <a:spcBef>
                          <a:spcPts val="0"/>
                        </a:spcBef>
                        <a:spcAft>
                          <a:spcPts val="0"/>
                        </a:spcAft>
                        <a:buNone/>
                      </a:pPr>
                      <a:r>
                        <a:rPr lang="en-US" sz="1200"/>
                        <a:t>Finger</a:t>
                      </a:r>
                      <a:endParaRPr sz="1200"/>
                    </a:p>
                  </a:txBody>
                  <a:tcPr marT="91425" marB="91425" marR="91425" marL="91425"/>
                </a:tc>
                <a:tc>
                  <a:txBody>
                    <a:bodyPr/>
                    <a:lstStyle/>
                    <a:p>
                      <a:pPr indent="0" lvl="0" marL="0" rtl="0" algn="l">
                        <a:spcBef>
                          <a:spcPts val="0"/>
                        </a:spcBef>
                        <a:spcAft>
                          <a:spcPts val="0"/>
                        </a:spcAft>
                        <a:buNone/>
                      </a:pPr>
                      <a:r>
                        <a:rPr lang="en-US" sz="2000">
                          <a:solidFill>
                            <a:schemeClr val="dk1"/>
                          </a:solidFill>
                        </a:rPr>
                        <a:t>✅</a:t>
                      </a:r>
                      <a:r>
                        <a:rPr lang="en-US" sz="1800">
                          <a:solidFill>
                            <a:schemeClr val="dk1"/>
                          </a:solidFill>
                        </a:rPr>
                        <a:t> </a:t>
                      </a:r>
                      <a:r>
                        <a:rPr lang="en-US" sz="1800"/>
                        <a:t>(EMG tracker)</a:t>
                      </a:r>
                      <a:endParaRPr sz="1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r>
                        <a:rPr lang="en-US" sz="1800">
                          <a:solidFill>
                            <a:schemeClr val="dk1"/>
                          </a:solidFill>
                        </a:rPr>
                        <a:t>(based on curvature)</a:t>
                      </a:r>
                      <a:endParaRPr sz="1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417600">
                <a:tc>
                  <a:txBody>
                    <a:bodyPr/>
                    <a:lstStyle/>
                    <a:p>
                      <a:pPr indent="0" lvl="0" marL="0" rtl="0" algn="l">
                        <a:spcBef>
                          <a:spcPts val="0"/>
                        </a:spcBef>
                        <a:spcAft>
                          <a:spcPts val="0"/>
                        </a:spcAft>
                        <a:buNone/>
                      </a:pPr>
                      <a:r>
                        <a:rPr lang="en-US" sz="1000" u="sng">
                          <a:solidFill>
                            <a:schemeClr val="hlink"/>
                          </a:solidFill>
                          <a:hlinkClick r:id="rId5"/>
                        </a:rPr>
                        <a:t>Stanford (ICRA 2017)</a:t>
                      </a:r>
                      <a:r>
                        <a:rPr lang="en-US" sz="1000"/>
                        <a:t> [3]</a:t>
                      </a:r>
                      <a:endParaRPr sz="10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2000"/>
                        <a:t>❌</a:t>
                      </a:r>
                      <a:endParaRPr sz="2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6"/>
                        </a:rPr>
                        <a:t>Newcastle (RAL 2021)</a:t>
                      </a:r>
                      <a:r>
                        <a:rPr lang="en-US" sz="1000"/>
                        <a:t> [4]</a:t>
                      </a:r>
                      <a:endParaRPr sz="1000"/>
                    </a:p>
                  </a:txBody>
                  <a:tcPr marT="91425" marB="91425" marR="91425" marL="91425"/>
                </a:tc>
                <a:tc>
                  <a:txBody>
                    <a:bodyPr/>
                    <a:lstStyle/>
                    <a:p>
                      <a:pPr indent="0" lvl="0" marL="0" rtl="0" algn="l">
                        <a:spcBef>
                          <a:spcPts val="0"/>
                        </a:spcBef>
                        <a:spcAft>
                          <a:spcPts val="0"/>
                        </a:spcAft>
                        <a:buNone/>
                      </a:pPr>
                      <a:r>
                        <a:rPr lang="en-US" sz="1200"/>
                        <a:t>N/A - three actuators tested but none in exo form</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7"/>
                        </a:rPr>
                        <a:t>BioRobotics Institute Italy (TMRB 2025)</a:t>
                      </a:r>
                      <a:r>
                        <a:rPr lang="en-US" sz="1000"/>
                        <a:t> [5]</a:t>
                      </a:r>
                      <a:endParaRPr sz="10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8"/>
                        </a:rPr>
                        <a:t>National University of Singapore (BioRob 2016)</a:t>
                      </a:r>
                      <a:r>
                        <a:rPr lang="en-US" sz="1000"/>
                        <a:t> [6]</a:t>
                      </a:r>
                      <a:endParaRPr sz="10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9"/>
                        </a:rPr>
                        <a:t>Technical University Darmstadt (Nature Scientific Reports 2021)</a:t>
                      </a:r>
                      <a:r>
                        <a:rPr lang="en-US" sz="1000"/>
                        <a:t> [7]</a:t>
                      </a:r>
                      <a:endParaRPr sz="1000"/>
                    </a:p>
                  </a:txBody>
                  <a:tcPr marT="91425" marB="91425" marR="91425" marL="91425"/>
                </a:tc>
                <a:tc>
                  <a:txBody>
                    <a:bodyPr/>
                    <a:lstStyle/>
                    <a:p>
                      <a:pPr indent="0" lvl="0" marL="0" rtl="0" algn="l">
                        <a:spcBef>
                          <a:spcPts val="0"/>
                        </a:spcBef>
                        <a:spcAft>
                          <a:spcPts val="0"/>
                        </a:spcAft>
                        <a:buNone/>
                      </a:pPr>
                      <a:r>
                        <a:rPr lang="en-US" sz="1200"/>
                        <a:t>Elbow</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10"/>
                        </a:rPr>
                        <a:t>Harvard ALS (Science Translational Medicine, 2023)</a:t>
                      </a:r>
                      <a:endParaRPr sz="10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r>
                        <a:rPr lang="en-US" sz="1800">
                          <a:solidFill>
                            <a:schemeClr val="dk1"/>
                          </a:solidFill>
                        </a:rPr>
                        <a:t> (rules-based)</a:t>
                      </a:r>
                      <a:endParaRPr sz="20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r>
                        <a:rPr lang="en-US" sz="1800">
                          <a:solidFill>
                            <a:schemeClr val="dk1"/>
                          </a:solidFill>
                        </a:rPr>
                        <a:t> (gravity comp.)</a:t>
                      </a:r>
                      <a:endParaRPr sz="18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1200"/>
                    </a:p>
                  </a:txBody>
                  <a:tcPr marT="91425" marB="91425" marR="91425" marL="91425"/>
                </a:tc>
              </a:tr>
              <a:tr h="381000">
                <a:tc>
                  <a:txBody>
                    <a:bodyPr/>
                    <a:lstStyle/>
                    <a:p>
                      <a:pPr indent="0" lvl="0" marL="0" rtl="0" algn="l">
                        <a:spcBef>
                          <a:spcPts val="0"/>
                        </a:spcBef>
                        <a:spcAft>
                          <a:spcPts val="0"/>
                        </a:spcAft>
                        <a:buNone/>
                      </a:pPr>
                      <a:r>
                        <a:rPr lang="en-US" sz="1000" u="sng">
                          <a:solidFill>
                            <a:schemeClr val="hlink"/>
                          </a:solidFill>
                          <a:hlinkClick r:id="rId11"/>
                        </a:rPr>
                        <a:t>Harvard</a:t>
                      </a:r>
                      <a:r>
                        <a:rPr lang="en-US" sz="1000" u="sng">
                          <a:solidFill>
                            <a:schemeClr val="hlink"/>
                          </a:solidFill>
                          <a:hlinkClick r:id="rId12"/>
                        </a:rPr>
                        <a:t> 3 (Nature Communications, 2025)</a:t>
                      </a:r>
                      <a:r>
                        <a:rPr lang="en-US" sz="1000"/>
                        <a:t> [13]</a:t>
                      </a:r>
                      <a:endParaRPr sz="10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r>
                        <a:rPr lang="en-US" sz="1200">
                          <a:solidFill>
                            <a:schemeClr val="dk1"/>
                          </a:solidFill>
                        </a:rPr>
                        <a:t> (Fully 2 layer connected NN)</a:t>
                      </a:r>
                      <a:endParaRPr sz="12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r>
                        <a:rPr lang="en-US" sz="1200">
                          <a:solidFill>
                            <a:schemeClr val="dk1"/>
                          </a:solidFill>
                        </a:rPr>
                        <a:t>(updates in 5 degree increments)</a:t>
                      </a:r>
                      <a:endParaRPr sz="1200">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rPr>
                        <a:t>❌</a:t>
                      </a:r>
                      <a:endParaRPr sz="2000">
                        <a:solidFill>
                          <a:schemeClr val="dk1"/>
                        </a:solidFill>
                      </a:endParaRPr>
                    </a:p>
                  </a:txBody>
                  <a:tcPr marT="91425" marB="91425" marR="91425" marL="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360e2fdd273_0_140"/>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Meeting with Prof. Su - Notes</a:t>
            </a:r>
            <a:endParaRPr/>
          </a:p>
        </p:txBody>
      </p:sp>
      <p:sp>
        <p:nvSpPr>
          <p:cNvPr id="284" name="Google Shape;284;g360e2fdd273_0_140"/>
          <p:cNvSpPr txBox="1"/>
          <p:nvPr>
            <p:ph idx="1" type="body"/>
          </p:nvPr>
        </p:nvSpPr>
        <p:spPr>
          <a:xfrm>
            <a:off x="609600" y="1143000"/>
            <a:ext cx="5051400" cy="46902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rPr lang="en-US" sz="1600"/>
              <a:t>Date: May 29, 2025</a:t>
            </a:r>
            <a:endParaRPr sz="1600"/>
          </a:p>
          <a:p>
            <a:pPr indent="0" lvl="0" marL="0" rtl="0" algn="l">
              <a:spcBef>
                <a:spcPts val="640"/>
              </a:spcBef>
              <a:spcAft>
                <a:spcPts val="0"/>
              </a:spcAft>
              <a:buNone/>
            </a:pPr>
            <a:r>
              <a:rPr lang="en-US" sz="1600"/>
              <a:t>Lit Review Format/Overall Notes:</a:t>
            </a:r>
            <a:endParaRPr sz="1600"/>
          </a:p>
          <a:p>
            <a:pPr indent="0" lvl="0" marL="0" rtl="0" algn="l">
              <a:spcBef>
                <a:spcPts val="640"/>
              </a:spcBef>
              <a:spcAft>
                <a:spcPts val="0"/>
              </a:spcAft>
              <a:buNone/>
            </a:pPr>
            <a:r>
              <a:rPr lang="en-US" sz="1600"/>
              <a:t>2-3 slides on SOTA - include quadrants or line to show where different papers lie</a:t>
            </a:r>
            <a:endParaRPr sz="1600"/>
          </a:p>
          <a:p>
            <a:pPr indent="0" lvl="0" marL="0" rtl="0" algn="l">
              <a:spcBef>
                <a:spcPts val="640"/>
              </a:spcBef>
              <a:spcAft>
                <a:spcPts val="0"/>
              </a:spcAft>
              <a:buNone/>
            </a:pPr>
            <a:r>
              <a:rPr lang="en-US" sz="1600"/>
              <a:t>Break into motion detection and torque profile generation</a:t>
            </a:r>
            <a:endParaRPr sz="1600"/>
          </a:p>
          <a:p>
            <a:pPr indent="0" lvl="0" marL="0" rtl="0" algn="l">
              <a:spcBef>
                <a:spcPts val="640"/>
              </a:spcBef>
              <a:spcAft>
                <a:spcPts val="0"/>
              </a:spcAft>
              <a:buNone/>
            </a:pPr>
            <a:r>
              <a:rPr lang="en-US" sz="1600"/>
              <a:t>Ideally want to design end to end controller</a:t>
            </a:r>
            <a:endParaRPr sz="1600"/>
          </a:p>
          <a:p>
            <a:pPr indent="0" lvl="0" marL="0" rtl="0" algn="l">
              <a:spcBef>
                <a:spcPts val="640"/>
              </a:spcBef>
              <a:spcAft>
                <a:spcPts val="0"/>
              </a:spcAft>
              <a:buNone/>
            </a:pPr>
            <a:r>
              <a:rPr lang="en-US" sz="1600"/>
              <a:t>Try to identify problems with cable exo as well</a:t>
            </a:r>
            <a:endParaRPr sz="1600"/>
          </a:p>
          <a:p>
            <a:pPr indent="0" lvl="0" marL="457200" rtl="0" algn="l">
              <a:spcBef>
                <a:spcPts val="640"/>
              </a:spcBef>
              <a:spcAft>
                <a:spcPts val="0"/>
              </a:spcAft>
              <a:buNone/>
            </a:pPr>
            <a:r>
              <a:rPr lang="en-US" sz="1600"/>
              <a:t>Ideally identify controller/solution for pneumo that is applicable to cable exo as well</a:t>
            </a:r>
            <a:endParaRPr sz="1600"/>
          </a:p>
          <a:p>
            <a:pPr indent="0" lvl="0" marL="0" rtl="0" algn="l">
              <a:spcBef>
                <a:spcPts val="640"/>
              </a:spcBef>
              <a:spcAft>
                <a:spcPts val="0"/>
              </a:spcAft>
              <a:buNone/>
            </a:pPr>
            <a:r>
              <a:rPr lang="en-US" sz="1600"/>
              <a:t>In slides, include Control Blocks (Talk to Antonio): Planning -&gt; Low Level Control </a:t>
            </a:r>
            <a:endParaRPr sz="1600"/>
          </a:p>
          <a:p>
            <a:pPr indent="0" lvl="0" marL="0" rtl="0" algn="l">
              <a:spcBef>
                <a:spcPts val="640"/>
              </a:spcBef>
              <a:spcAft>
                <a:spcPts val="0"/>
              </a:spcAft>
              <a:buNone/>
            </a:pPr>
            <a:r>
              <a:rPr lang="en-US" sz="1600"/>
              <a:t>Get NMPC code + state estimation from IMU from Ludo</a:t>
            </a:r>
            <a:endParaRPr sz="1600"/>
          </a:p>
          <a:p>
            <a:pPr indent="0" lvl="0" marL="0" rtl="0" algn="l">
              <a:spcBef>
                <a:spcPts val="640"/>
              </a:spcBef>
              <a:spcAft>
                <a:spcPts val="0"/>
              </a:spcAft>
              <a:buNone/>
            </a:pPr>
            <a:r>
              <a:rPr lang="en-US" sz="1600"/>
              <a:t>Re: Angle control idea: Don’t call it position control, continuous control is better</a:t>
            </a:r>
            <a:endParaRPr sz="1600"/>
          </a:p>
          <a:p>
            <a:pPr indent="0" lvl="0" marL="0" rtl="0" algn="l">
              <a:spcBef>
                <a:spcPts val="640"/>
              </a:spcBef>
              <a:spcAft>
                <a:spcPts val="0"/>
              </a:spcAft>
              <a:buNone/>
            </a:pPr>
            <a:r>
              <a:t/>
            </a:r>
            <a:endParaRPr sz="1400"/>
          </a:p>
          <a:p>
            <a:pPr indent="0" lvl="0" marL="0" rtl="0" algn="l">
              <a:spcBef>
                <a:spcPts val="640"/>
              </a:spcBef>
              <a:spcAft>
                <a:spcPts val="0"/>
              </a:spcAft>
              <a:buNone/>
            </a:pPr>
            <a:r>
              <a:t/>
            </a:r>
            <a:endParaRPr/>
          </a:p>
        </p:txBody>
      </p:sp>
      <p:sp>
        <p:nvSpPr>
          <p:cNvPr id="285" name="Google Shape;285;g360e2fdd273_0_140"/>
          <p:cNvSpPr txBox="1"/>
          <p:nvPr/>
        </p:nvSpPr>
        <p:spPr>
          <a:xfrm>
            <a:off x="6217250" y="1211375"/>
            <a:ext cx="5467200" cy="3991800"/>
          </a:xfrm>
          <a:prstGeom prst="rect">
            <a:avLst/>
          </a:prstGeom>
          <a:noFill/>
          <a:ln>
            <a:noFill/>
          </a:ln>
        </p:spPr>
        <p:txBody>
          <a:bodyPr anchorCtr="0" anchor="t" bIns="91425" lIns="91425" spcFirstLastPara="1" rIns="91425" wrap="square" tIns="91425">
            <a:spAutoFit/>
          </a:bodyPr>
          <a:lstStyle/>
          <a:p>
            <a:pPr indent="0" lvl="0" marL="0" rtl="0" algn="l">
              <a:spcBef>
                <a:spcPts val="640"/>
              </a:spcBef>
              <a:spcAft>
                <a:spcPts val="0"/>
              </a:spcAft>
              <a:buNone/>
            </a:pPr>
            <a:r>
              <a:rPr lang="en-US" sz="1500">
                <a:solidFill>
                  <a:schemeClr val="dk1"/>
                </a:solidFill>
              </a:rPr>
              <a:t>Areas to include in lit review/project idea generation:</a:t>
            </a:r>
            <a:endParaRPr sz="1500">
              <a:solidFill>
                <a:schemeClr val="dk1"/>
              </a:solidFill>
            </a:endParaRPr>
          </a:p>
          <a:p>
            <a:pPr indent="-323850" lvl="0" marL="457200" rtl="0" algn="l">
              <a:spcBef>
                <a:spcPts val="640"/>
              </a:spcBef>
              <a:spcAft>
                <a:spcPts val="0"/>
              </a:spcAft>
              <a:buClr>
                <a:schemeClr val="dk1"/>
              </a:buClr>
              <a:buSzPts val="1500"/>
              <a:buChar char="•"/>
            </a:pPr>
            <a:r>
              <a:rPr lang="en-US" sz="1500">
                <a:solidFill>
                  <a:schemeClr val="dk1"/>
                </a:solidFill>
              </a:rPr>
              <a:t>Motion/Intention Detection</a:t>
            </a:r>
            <a:endParaRPr sz="1500">
              <a:solidFill>
                <a:schemeClr val="dk1"/>
              </a:solidFill>
            </a:endParaRPr>
          </a:p>
          <a:p>
            <a:pPr indent="-298450" lvl="1" marL="914400" rtl="0" algn="l">
              <a:spcBef>
                <a:spcPts val="0"/>
              </a:spcBef>
              <a:spcAft>
                <a:spcPts val="0"/>
              </a:spcAft>
              <a:buClr>
                <a:schemeClr val="dk1"/>
              </a:buClr>
              <a:buSzPts val="1100"/>
              <a:buChar char="•"/>
            </a:pPr>
            <a:r>
              <a:rPr lang="en-US" sz="1100">
                <a:solidFill>
                  <a:schemeClr val="dk1"/>
                </a:solidFill>
              </a:rPr>
              <a:t>Look into transformer - Haoran SWIM</a:t>
            </a:r>
            <a:endParaRPr sz="1100">
              <a:solidFill>
                <a:schemeClr val="dk1"/>
              </a:solidFill>
            </a:endParaRPr>
          </a:p>
          <a:p>
            <a:pPr indent="-298450" lvl="1" marL="914400" rtl="0" algn="l">
              <a:spcBef>
                <a:spcPts val="0"/>
              </a:spcBef>
              <a:spcAft>
                <a:spcPts val="0"/>
              </a:spcAft>
              <a:buClr>
                <a:schemeClr val="dk1"/>
              </a:buClr>
              <a:buSzPts val="1100"/>
              <a:buChar char="•"/>
            </a:pPr>
            <a:r>
              <a:rPr lang="en-US" sz="1100">
                <a:solidFill>
                  <a:schemeClr val="dk1"/>
                </a:solidFill>
              </a:rPr>
              <a:t>See manifold in Rutgers </a:t>
            </a:r>
            <a:endParaRPr sz="1100">
              <a:solidFill>
                <a:schemeClr val="dk1"/>
              </a:solidFill>
            </a:endParaRPr>
          </a:p>
          <a:p>
            <a:pPr indent="-298450" lvl="1" marL="914400" rtl="0" algn="l">
              <a:spcBef>
                <a:spcPts val="0"/>
              </a:spcBef>
              <a:spcAft>
                <a:spcPts val="0"/>
              </a:spcAft>
              <a:buClr>
                <a:schemeClr val="dk1"/>
              </a:buClr>
              <a:buSzPts val="1100"/>
              <a:buChar char="•"/>
            </a:pPr>
            <a:r>
              <a:rPr lang="en-US" sz="1100">
                <a:solidFill>
                  <a:schemeClr val="dk1"/>
                </a:solidFill>
              </a:rPr>
              <a:t>Frontiers (Switzerland)</a:t>
            </a:r>
            <a:endParaRPr sz="1100">
              <a:solidFill>
                <a:schemeClr val="dk1"/>
              </a:solidFill>
            </a:endParaRPr>
          </a:p>
          <a:p>
            <a:pPr indent="-298450" lvl="1" marL="914400" rtl="0" algn="l">
              <a:spcBef>
                <a:spcPts val="0"/>
              </a:spcBef>
              <a:spcAft>
                <a:spcPts val="0"/>
              </a:spcAft>
              <a:buClr>
                <a:schemeClr val="dk1"/>
              </a:buClr>
              <a:buSzPts val="1100"/>
              <a:buChar char="•"/>
            </a:pPr>
            <a:r>
              <a:rPr lang="en-US" sz="1100">
                <a:solidFill>
                  <a:schemeClr val="dk1"/>
                </a:solidFill>
              </a:rPr>
              <a:t>ludo state estimation</a:t>
            </a:r>
            <a:endParaRPr sz="11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Torque profile generation</a:t>
            </a:r>
            <a:endParaRPr sz="1500">
              <a:solidFill>
                <a:schemeClr val="dk1"/>
              </a:solidFill>
            </a:endParaRPr>
          </a:p>
          <a:p>
            <a:pPr indent="-298450" lvl="1" marL="914400" rtl="0" algn="l">
              <a:spcBef>
                <a:spcPts val="0"/>
              </a:spcBef>
              <a:spcAft>
                <a:spcPts val="0"/>
              </a:spcAft>
              <a:buClr>
                <a:schemeClr val="dk1"/>
              </a:buClr>
              <a:buSzPts val="1100"/>
              <a:buChar char="•"/>
            </a:pPr>
            <a:r>
              <a:rPr lang="en-US" sz="1100">
                <a:solidFill>
                  <a:schemeClr val="dk1"/>
                </a:solidFill>
              </a:rPr>
              <a:t>nMPC</a:t>
            </a:r>
            <a:endParaRPr sz="1100">
              <a:solidFill>
                <a:schemeClr val="dk1"/>
              </a:solidFill>
            </a:endParaRPr>
          </a:p>
          <a:p>
            <a:pPr indent="-298450" lvl="1" marL="914400" rtl="0" algn="l">
              <a:spcBef>
                <a:spcPts val="0"/>
              </a:spcBef>
              <a:spcAft>
                <a:spcPts val="0"/>
              </a:spcAft>
              <a:buClr>
                <a:schemeClr val="dk1"/>
              </a:buClr>
              <a:buSzPts val="1100"/>
              <a:buChar char="•"/>
            </a:pPr>
            <a:r>
              <a:rPr lang="en-US" sz="1100">
                <a:solidFill>
                  <a:schemeClr val="dk1"/>
                </a:solidFill>
              </a:rPr>
              <a:t>gravity comp</a:t>
            </a:r>
            <a:endParaRPr sz="1100">
              <a:solidFill>
                <a:schemeClr val="dk1"/>
              </a:solidFill>
            </a:endParaRPr>
          </a:p>
          <a:p>
            <a:pPr indent="-298450" lvl="1" marL="914400" rtl="0" algn="l">
              <a:spcBef>
                <a:spcPts val="0"/>
              </a:spcBef>
              <a:spcAft>
                <a:spcPts val="0"/>
              </a:spcAft>
              <a:buClr>
                <a:schemeClr val="dk1"/>
              </a:buClr>
              <a:buSzPts val="1100"/>
              <a:buChar char="•"/>
            </a:pPr>
            <a:r>
              <a:rPr lang="en-US" sz="1100">
                <a:solidFill>
                  <a:schemeClr val="dk1"/>
                </a:solidFill>
              </a:rPr>
              <a:t>RL</a:t>
            </a:r>
            <a:endParaRPr sz="11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Low level control for pneumatics - force control</a:t>
            </a:r>
            <a:endParaRPr sz="1500">
              <a:solidFill>
                <a:schemeClr val="dk1"/>
              </a:solidFill>
            </a:endParaRPr>
          </a:p>
          <a:p>
            <a:pPr indent="-323850" lvl="1" marL="914400" rtl="0" algn="l">
              <a:spcBef>
                <a:spcPts val="0"/>
              </a:spcBef>
              <a:spcAft>
                <a:spcPts val="0"/>
              </a:spcAft>
              <a:buClr>
                <a:schemeClr val="dk1"/>
              </a:buClr>
              <a:buSzPts val="1500"/>
              <a:buChar char="•"/>
            </a:pPr>
            <a:r>
              <a:rPr b="1" lang="en-US" sz="1500">
                <a:solidFill>
                  <a:schemeClr val="dk1"/>
                </a:solidFill>
              </a:rPr>
              <a:t>Continuous</a:t>
            </a:r>
            <a:r>
              <a:rPr lang="en-US" sz="1500">
                <a:solidFill>
                  <a:schemeClr val="dk1"/>
                </a:solidFill>
              </a:rPr>
              <a:t> control RAM paper Cornell  Zhao</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How to make faster/less noisy</a:t>
            </a:r>
            <a:endParaRPr sz="1500">
              <a:solidFill>
                <a:schemeClr val="dk1"/>
              </a:solidFill>
            </a:endParaRPr>
          </a:p>
          <a:p>
            <a:pPr indent="-323850" lvl="0" marL="457200" rtl="0" algn="l">
              <a:spcBef>
                <a:spcPts val="0"/>
              </a:spcBef>
              <a:spcAft>
                <a:spcPts val="0"/>
              </a:spcAft>
              <a:buClr>
                <a:schemeClr val="dk1"/>
              </a:buClr>
              <a:buSzPts val="1500"/>
              <a:buChar char="•"/>
            </a:pPr>
            <a:r>
              <a:rPr lang="en-US" sz="1500">
                <a:solidFill>
                  <a:schemeClr val="dk1"/>
                </a:solidFill>
              </a:rPr>
              <a:t>End to End Control (via learning in sim)</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Ludo already has simulator</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Nature paper</a:t>
            </a:r>
            <a:endParaRPr sz="1500">
              <a:solidFill>
                <a:schemeClr val="dk1"/>
              </a:solidFill>
            </a:endParaRPr>
          </a:p>
          <a:p>
            <a:pPr indent="-323850" lvl="1" marL="914400" rtl="0" algn="l">
              <a:spcBef>
                <a:spcPts val="0"/>
              </a:spcBef>
              <a:spcAft>
                <a:spcPts val="0"/>
              </a:spcAft>
              <a:buClr>
                <a:schemeClr val="dk1"/>
              </a:buClr>
              <a:buSzPts val="1500"/>
              <a:buChar char="•"/>
            </a:pPr>
            <a:r>
              <a:rPr lang="en-US" sz="1500">
                <a:solidFill>
                  <a:schemeClr val="dk1"/>
                </a:solidFill>
              </a:rPr>
              <a:t>Drone nature paper from U Zurich Davide Sacamora</a:t>
            </a:r>
            <a:endParaRPr sz="33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60e2fdd273_0_266"/>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Paper Summary - Speed and Testing</a:t>
            </a:r>
            <a:endParaRPr/>
          </a:p>
        </p:txBody>
      </p:sp>
      <p:graphicFrame>
        <p:nvGraphicFramePr>
          <p:cNvPr id="88" name="Google Shape;88;g360e2fdd273_0_266"/>
          <p:cNvGraphicFramePr/>
          <p:nvPr/>
        </p:nvGraphicFramePr>
        <p:xfrm>
          <a:off x="727825" y="1132600"/>
          <a:ext cx="3000000" cy="3000000"/>
        </p:xfrm>
        <a:graphic>
          <a:graphicData uri="http://schemas.openxmlformats.org/drawingml/2006/table">
            <a:tbl>
              <a:tblPr>
                <a:noFill/>
                <a:tableStyleId>{D71046D3-36F7-411C-AADC-B4701A5DB175}</a:tableStyleId>
              </a:tblPr>
              <a:tblGrid>
                <a:gridCol w="2192225"/>
                <a:gridCol w="1532225"/>
                <a:gridCol w="2161100"/>
                <a:gridCol w="2178950"/>
                <a:gridCol w="2468600"/>
              </a:tblGrid>
              <a:tr h="381000">
                <a:tc>
                  <a:txBody>
                    <a:bodyPr/>
                    <a:lstStyle/>
                    <a:p>
                      <a:pPr indent="0" lvl="0" marL="0" rtl="0" algn="ctr">
                        <a:spcBef>
                          <a:spcPts val="0"/>
                        </a:spcBef>
                        <a:spcAft>
                          <a:spcPts val="0"/>
                        </a:spcAft>
                        <a:buNone/>
                      </a:pPr>
                      <a:r>
                        <a:rPr lang="en-US" sz="1200"/>
                        <a:t>Paper</a:t>
                      </a:r>
                      <a:endParaRPr sz="1200"/>
                    </a:p>
                  </a:txBody>
                  <a:tcPr marT="91425" marB="91425" marR="91425" marL="91425"/>
                </a:tc>
                <a:tc>
                  <a:txBody>
                    <a:bodyPr/>
                    <a:lstStyle/>
                    <a:p>
                      <a:pPr indent="0" lvl="0" marL="0" rtl="0" algn="ctr">
                        <a:spcBef>
                          <a:spcPts val="0"/>
                        </a:spcBef>
                        <a:spcAft>
                          <a:spcPts val="0"/>
                        </a:spcAft>
                        <a:buNone/>
                      </a:pPr>
                      <a:r>
                        <a:rPr lang="en-US" sz="1200"/>
                        <a:t>Exo Type</a:t>
                      </a:r>
                      <a:endParaRPr sz="1200"/>
                    </a:p>
                  </a:txBody>
                  <a:tcPr marT="91425" marB="91425" marR="91425" marL="91425"/>
                </a:tc>
                <a:tc>
                  <a:txBody>
                    <a:bodyPr/>
                    <a:lstStyle/>
                    <a:p>
                      <a:pPr indent="0" lvl="0" marL="0" rtl="0" algn="ctr">
                        <a:spcBef>
                          <a:spcPts val="0"/>
                        </a:spcBef>
                        <a:spcAft>
                          <a:spcPts val="0"/>
                        </a:spcAft>
                        <a:buNone/>
                      </a:pPr>
                      <a:r>
                        <a:rPr lang="en-US" sz="1200"/>
                        <a:t>Cycle/Inflation Speed</a:t>
                      </a:r>
                      <a:endParaRPr sz="1200"/>
                    </a:p>
                  </a:txBody>
                  <a:tcPr marT="91425" marB="91425" marR="91425" marL="91425"/>
                </a:tc>
                <a:tc>
                  <a:txBody>
                    <a:bodyPr/>
                    <a:lstStyle/>
                    <a:p>
                      <a:pPr indent="0" lvl="0" marL="0" rtl="0" algn="ctr">
                        <a:spcBef>
                          <a:spcPts val="0"/>
                        </a:spcBef>
                        <a:spcAft>
                          <a:spcPts val="0"/>
                        </a:spcAft>
                        <a:buNone/>
                      </a:pPr>
                      <a:r>
                        <a:rPr lang="en-US" sz="1200"/>
                        <a:t>Assessments</a:t>
                      </a:r>
                      <a:endParaRPr sz="1200"/>
                    </a:p>
                  </a:txBody>
                  <a:tcPr marT="91425" marB="91425" marR="91425" marL="91425"/>
                </a:tc>
                <a:tc>
                  <a:txBody>
                    <a:bodyPr/>
                    <a:lstStyle/>
                    <a:p>
                      <a:pPr indent="0" lvl="0" marL="0" rtl="0" algn="ctr">
                        <a:spcBef>
                          <a:spcPts val="0"/>
                        </a:spcBef>
                        <a:spcAft>
                          <a:spcPts val="0"/>
                        </a:spcAft>
                        <a:buNone/>
                      </a:pPr>
                      <a:r>
                        <a:rPr lang="en-US" sz="1200"/>
                        <a:t>User Activities</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3"/>
                        </a:rPr>
                        <a:t>Harvard (Science Robotics 2024)</a:t>
                      </a:r>
                      <a:r>
                        <a:rPr lang="en-US" sz="1200"/>
                        <a:t> [1]</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6 cycles/minute (0 to 70 kPa)</a:t>
                      </a:r>
                      <a:endParaRPr sz="1200"/>
                    </a:p>
                  </a:txBody>
                  <a:tcPr marT="91425" marB="91425" marR="91425" marL="91425"/>
                </a:tc>
                <a:tc>
                  <a:txBody>
                    <a:bodyPr/>
                    <a:lstStyle/>
                    <a:p>
                      <a:pPr indent="0" lvl="0" marL="0" rtl="0" algn="l">
                        <a:spcBef>
                          <a:spcPts val="0"/>
                        </a:spcBef>
                        <a:spcAft>
                          <a:spcPts val="0"/>
                        </a:spcAft>
                        <a:buNone/>
                      </a:pPr>
                      <a:r>
                        <a:rPr lang="en-US" sz="1200"/>
                        <a:t>EMG, mis-inflation/deflation rate, user satisfaction</a:t>
                      </a:r>
                      <a:endParaRPr sz="1200"/>
                    </a:p>
                  </a:txBody>
                  <a:tcPr marT="91425" marB="91425" marR="91425" marL="91425"/>
                </a:tc>
                <a:tc>
                  <a:txBody>
                    <a:bodyPr/>
                    <a:lstStyle/>
                    <a:p>
                      <a:pPr indent="0" lvl="0" marL="0" rtl="0" algn="l">
                        <a:spcBef>
                          <a:spcPts val="0"/>
                        </a:spcBef>
                        <a:spcAft>
                          <a:spcPts val="0"/>
                        </a:spcAft>
                        <a:buNone/>
                      </a:pPr>
                      <a:r>
                        <a:rPr lang="en-US" sz="1200"/>
                        <a:t>Overhead assembly (static inflation and dynamic)</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4"/>
                        </a:rPr>
                        <a:t>Cornell (RAL 2016)</a:t>
                      </a:r>
                      <a:r>
                        <a:rPr lang="en-US" sz="1200"/>
                        <a:t> [2]</a:t>
                      </a:r>
                      <a:endParaRPr sz="1200"/>
                    </a:p>
                  </a:txBody>
                  <a:tcPr marT="91425" marB="91425" marR="91425" marL="91425"/>
                </a:tc>
                <a:tc>
                  <a:txBody>
                    <a:bodyPr/>
                    <a:lstStyle/>
                    <a:p>
                      <a:pPr indent="0" lvl="0" marL="0" rtl="0" algn="l">
                        <a:spcBef>
                          <a:spcPts val="0"/>
                        </a:spcBef>
                        <a:spcAft>
                          <a:spcPts val="0"/>
                        </a:spcAft>
                        <a:buNone/>
                      </a:pPr>
                      <a:r>
                        <a:rPr lang="en-US" sz="1200"/>
                        <a:t>Finger</a:t>
                      </a:r>
                      <a:endParaRPr sz="1200"/>
                    </a:p>
                  </a:txBody>
                  <a:tcPr marT="91425" marB="91425" marR="91425" marL="91425"/>
                </a:tc>
                <a:tc>
                  <a:txBody>
                    <a:bodyPr/>
                    <a:lstStyle/>
                    <a:p>
                      <a:pPr indent="0" lvl="0" marL="0" rtl="0" algn="l">
                        <a:spcBef>
                          <a:spcPts val="0"/>
                        </a:spcBef>
                        <a:spcAft>
                          <a:spcPts val="0"/>
                        </a:spcAft>
                        <a:buNone/>
                      </a:pPr>
                      <a:r>
                        <a:rPr lang="en-US" sz="1200"/>
                        <a:t>Rise time 150ms (less air needed for finger actuator)</a:t>
                      </a:r>
                      <a:endParaRPr sz="1200"/>
                    </a:p>
                  </a:txBody>
                  <a:tcPr marT="91425" marB="91425" marR="91425" marL="91425"/>
                </a:tc>
                <a:tc>
                  <a:txBody>
                    <a:bodyPr/>
                    <a:lstStyle/>
                    <a:p>
                      <a:pPr indent="0" lvl="0" marL="0" rtl="0" algn="l">
                        <a:spcBef>
                          <a:spcPts val="0"/>
                        </a:spcBef>
                        <a:spcAft>
                          <a:spcPts val="0"/>
                        </a:spcAft>
                        <a:buNone/>
                      </a:pPr>
                      <a:r>
                        <a:rPr lang="en-US" sz="1200"/>
                        <a:t>EMG, curvature error</a:t>
                      </a:r>
                      <a:endParaRPr sz="1200"/>
                    </a:p>
                  </a:txBody>
                  <a:tcPr marT="91425" marB="91425" marR="91425" marL="91425"/>
                </a:tc>
                <a:tc>
                  <a:txBody>
                    <a:bodyPr/>
                    <a:lstStyle/>
                    <a:p>
                      <a:pPr indent="0" lvl="0" marL="0" rtl="0" algn="l">
                        <a:spcBef>
                          <a:spcPts val="0"/>
                        </a:spcBef>
                        <a:spcAft>
                          <a:spcPts val="0"/>
                        </a:spcAft>
                        <a:buNone/>
                      </a:pPr>
                      <a:r>
                        <a:rPr lang="en-US" sz="1200"/>
                        <a:t>Button press</a:t>
                      </a:r>
                      <a:endParaRPr sz="1200"/>
                    </a:p>
                  </a:txBody>
                  <a:tcPr marT="91425" marB="91425" marR="91425" marL="91425"/>
                </a:tc>
              </a:tr>
              <a:tr h="417600">
                <a:tc>
                  <a:txBody>
                    <a:bodyPr/>
                    <a:lstStyle/>
                    <a:p>
                      <a:pPr indent="0" lvl="0" marL="0" rtl="0" algn="l">
                        <a:spcBef>
                          <a:spcPts val="0"/>
                        </a:spcBef>
                        <a:spcAft>
                          <a:spcPts val="0"/>
                        </a:spcAft>
                        <a:buNone/>
                      </a:pPr>
                      <a:r>
                        <a:rPr lang="en-US" sz="1200" u="sng">
                          <a:solidFill>
                            <a:schemeClr val="hlink"/>
                          </a:solidFill>
                          <a:hlinkClick r:id="rId5"/>
                        </a:rPr>
                        <a:t>Stanford (ICRA 2017)</a:t>
                      </a:r>
                      <a:r>
                        <a:rPr lang="en-US" sz="1200"/>
                        <a:t> [3]</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3 seconds rise time to reach 27.5 kPa</a:t>
                      </a:r>
                      <a:endParaRPr sz="1200"/>
                    </a:p>
                  </a:txBody>
                  <a:tcPr marT="91425" marB="91425" marR="91425" marL="91425"/>
                </a:tc>
                <a:tc>
                  <a:txBody>
                    <a:bodyPr/>
                    <a:lstStyle/>
                    <a:p>
                      <a:pPr indent="0" lvl="0" marL="0" rtl="0" algn="l">
                        <a:spcBef>
                          <a:spcPts val="0"/>
                        </a:spcBef>
                        <a:spcAft>
                          <a:spcPts val="0"/>
                        </a:spcAft>
                        <a:buNone/>
                      </a:pPr>
                      <a:r>
                        <a:rPr lang="en-US" sz="1200"/>
                        <a:t>EMG, range of motion</a:t>
                      </a:r>
                      <a:endParaRPr sz="1200"/>
                    </a:p>
                  </a:txBody>
                  <a:tcPr marT="91425" marB="91425" marR="91425" marL="91425"/>
                </a:tc>
                <a:tc>
                  <a:txBody>
                    <a:bodyPr/>
                    <a:lstStyle/>
                    <a:p>
                      <a:pPr indent="0" lvl="0" marL="0" rtl="0" algn="l">
                        <a:spcBef>
                          <a:spcPts val="0"/>
                        </a:spcBef>
                        <a:spcAft>
                          <a:spcPts val="0"/>
                        </a:spcAft>
                        <a:buNone/>
                      </a:pPr>
                      <a:r>
                        <a:rPr lang="en-US" sz="1200"/>
                        <a:t>Isometric and dynamic reaching tasks</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6"/>
                        </a:rPr>
                        <a:t>Newcastle (RAL 2021)</a:t>
                      </a:r>
                      <a:r>
                        <a:rPr lang="en-US" sz="1200"/>
                        <a:t> [4]</a:t>
                      </a:r>
                      <a:endParaRPr sz="1200"/>
                    </a:p>
                  </a:txBody>
                  <a:tcPr marT="91425" marB="91425" marR="91425" marL="91425"/>
                </a:tc>
                <a:tc>
                  <a:txBody>
                    <a:bodyPr/>
                    <a:lstStyle/>
                    <a:p>
                      <a:pPr indent="0" lvl="0" marL="0" rtl="0" algn="l">
                        <a:spcBef>
                          <a:spcPts val="0"/>
                        </a:spcBef>
                        <a:spcAft>
                          <a:spcPts val="0"/>
                        </a:spcAft>
                        <a:buNone/>
                      </a:pPr>
                      <a:r>
                        <a:rPr lang="en-US" sz="1200"/>
                        <a:t>N/A - three actuators tested but none in exo form</a:t>
                      </a:r>
                      <a:endParaRPr sz="1200"/>
                    </a:p>
                  </a:txBody>
                  <a:tcPr marT="91425" marB="91425" marR="91425" marL="91425"/>
                </a:tc>
                <a:tc>
                  <a:txBody>
                    <a:bodyPr/>
                    <a:lstStyle/>
                    <a:p>
                      <a:pPr indent="0" lvl="0" marL="0" rtl="0" algn="l">
                        <a:spcBef>
                          <a:spcPts val="0"/>
                        </a:spcBef>
                        <a:spcAft>
                          <a:spcPts val="0"/>
                        </a:spcAft>
                        <a:buNone/>
                      </a:pPr>
                      <a:r>
                        <a:rPr lang="en-US" sz="1200"/>
                        <a:t>N/A since actuators are not exo-sized / Variable based on control type</a:t>
                      </a:r>
                      <a:endParaRPr sz="1200"/>
                    </a:p>
                  </a:txBody>
                  <a:tcPr marT="91425" marB="91425" marR="91425" marL="91425"/>
                </a:tc>
                <a:tc>
                  <a:txBody>
                    <a:bodyPr/>
                    <a:lstStyle/>
                    <a:p>
                      <a:pPr indent="0" lvl="0" marL="0" rtl="0" algn="l">
                        <a:spcBef>
                          <a:spcPts val="0"/>
                        </a:spcBef>
                        <a:spcAft>
                          <a:spcPts val="0"/>
                        </a:spcAft>
                        <a:buNone/>
                      </a:pPr>
                      <a:r>
                        <a:rPr lang="en-US" sz="1200"/>
                        <a:t>Pressure error and rise time</a:t>
                      </a:r>
                      <a:endParaRPr sz="1200"/>
                    </a:p>
                  </a:txBody>
                  <a:tcPr marT="91425" marB="91425" marR="91425" marL="91425"/>
                </a:tc>
                <a:tc>
                  <a:txBody>
                    <a:bodyPr/>
                    <a:lstStyle/>
                    <a:p>
                      <a:pPr indent="0" lvl="0" marL="0" rtl="0" algn="l">
                        <a:spcBef>
                          <a:spcPts val="0"/>
                        </a:spcBef>
                        <a:spcAft>
                          <a:spcPts val="0"/>
                        </a:spcAft>
                        <a:buNone/>
                      </a:pPr>
                      <a:r>
                        <a:rPr lang="en-US" sz="1200"/>
                        <a:t>N/A</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7"/>
                        </a:rPr>
                        <a:t>BioRobotics Institute Italy (TMRB 2025)</a:t>
                      </a:r>
                      <a:r>
                        <a:rPr lang="en-US" sz="1200"/>
                        <a:t> [5]</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~5 to inflate, ~3.5 seconds to deflate (0 to 70 kPa)</a:t>
                      </a:r>
                      <a:endParaRPr sz="1200"/>
                    </a:p>
                  </a:txBody>
                  <a:tcPr marT="91425" marB="91425" marR="91425" marL="91425"/>
                </a:tc>
                <a:tc>
                  <a:txBody>
                    <a:bodyPr/>
                    <a:lstStyle/>
                    <a:p>
                      <a:pPr indent="0" lvl="0" marL="0" rtl="0" algn="l">
                        <a:spcBef>
                          <a:spcPts val="0"/>
                        </a:spcBef>
                        <a:spcAft>
                          <a:spcPts val="0"/>
                        </a:spcAft>
                        <a:buNone/>
                      </a:pPr>
                      <a:r>
                        <a:rPr lang="en-US" sz="1200"/>
                        <a:t>EMG, range of motion</a:t>
                      </a:r>
                      <a:endParaRPr sz="1200"/>
                    </a:p>
                  </a:txBody>
                  <a:tcPr marT="91425" marB="91425" marR="91425" marL="91425"/>
                </a:tc>
                <a:tc>
                  <a:txBody>
                    <a:bodyPr/>
                    <a:lstStyle/>
                    <a:p>
                      <a:pPr indent="0" lvl="0" marL="0" rtl="0" algn="l">
                        <a:spcBef>
                          <a:spcPts val="0"/>
                        </a:spcBef>
                        <a:spcAft>
                          <a:spcPts val="0"/>
                        </a:spcAft>
                        <a:buNone/>
                      </a:pPr>
                      <a:r>
                        <a:rPr lang="en-US" sz="1200"/>
                        <a:t>Reaching, lift and hold (healthy and SCI patients)</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8"/>
                        </a:rPr>
                        <a:t>National University of Singapore (BioRob 2016)</a:t>
                      </a:r>
                      <a:r>
                        <a:rPr lang="en-US" sz="1200"/>
                        <a:t> [6]</a:t>
                      </a:r>
                      <a:endParaRPr sz="1200"/>
                    </a:p>
                  </a:txBody>
                  <a:tcPr marT="91425" marB="91425" marR="91425" marL="91425"/>
                </a:tc>
                <a:tc>
                  <a:txBody>
                    <a:bodyPr/>
                    <a:lstStyle/>
                    <a:p>
                      <a:pPr indent="0" lvl="0" marL="0" rtl="0" algn="l">
                        <a:spcBef>
                          <a:spcPts val="0"/>
                        </a:spcBef>
                        <a:spcAft>
                          <a:spcPts val="0"/>
                        </a:spcAft>
                        <a:buNone/>
                      </a:pPr>
                      <a:r>
                        <a:rPr lang="en-US" sz="1200"/>
                        <a:t>Shoulder</a:t>
                      </a:r>
                      <a:endParaRPr sz="1200"/>
                    </a:p>
                  </a:txBody>
                  <a:tcPr marT="91425" marB="91425" marR="91425" marL="91425"/>
                </a:tc>
                <a:tc>
                  <a:txBody>
                    <a:bodyPr/>
                    <a:lstStyle/>
                    <a:p>
                      <a:pPr indent="0" lvl="0" marL="0" rtl="0" algn="l">
                        <a:spcBef>
                          <a:spcPts val="0"/>
                        </a:spcBef>
                        <a:spcAft>
                          <a:spcPts val="0"/>
                        </a:spcAft>
                        <a:buNone/>
                      </a:pPr>
                      <a:r>
                        <a:rPr lang="en-US" sz="1200"/>
                        <a:t>No information</a:t>
                      </a:r>
                      <a:endParaRPr sz="1200"/>
                    </a:p>
                  </a:txBody>
                  <a:tcPr marT="91425" marB="91425" marR="91425" marL="91425"/>
                </a:tc>
                <a:tc>
                  <a:txBody>
                    <a:bodyPr/>
                    <a:lstStyle/>
                    <a:p>
                      <a:pPr indent="0" lvl="0" marL="0" rtl="0" algn="l">
                        <a:spcBef>
                          <a:spcPts val="0"/>
                        </a:spcBef>
                        <a:spcAft>
                          <a:spcPts val="0"/>
                        </a:spcAft>
                        <a:buNone/>
                      </a:pPr>
                      <a:r>
                        <a:rPr lang="en-US" sz="1200"/>
                        <a:t>Pressure-angle relationship</a:t>
                      </a:r>
                      <a:endParaRPr sz="1200"/>
                    </a:p>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rPr lang="en-US" sz="1200"/>
                        <a:t>None - tested abduction without human activation</a:t>
                      </a:r>
                      <a:endParaRPr sz="1200"/>
                    </a:p>
                  </a:txBody>
                  <a:tcPr marT="91425" marB="91425" marR="91425" marL="91425"/>
                </a:tc>
              </a:tr>
              <a:tr h="381000">
                <a:tc>
                  <a:txBody>
                    <a:bodyPr/>
                    <a:lstStyle/>
                    <a:p>
                      <a:pPr indent="0" lvl="0" marL="0" rtl="0" algn="l">
                        <a:spcBef>
                          <a:spcPts val="0"/>
                        </a:spcBef>
                        <a:spcAft>
                          <a:spcPts val="0"/>
                        </a:spcAft>
                        <a:buNone/>
                      </a:pPr>
                      <a:r>
                        <a:rPr lang="en-US" sz="1200" u="sng">
                          <a:solidFill>
                            <a:schemeClr val="hlink"/>
                          </a:solidFill>
                          <a:hlinkClick r:id="rId9"/>
                        </a:rPr>
                        <a:t>Technical University Darmstadt (Nature Scientific Reports 2021)</a:t>
                      </a:r>
                      <a:r>
                        <a:rPr lang="en-US" sz="1200"/>
                        <a:t> [7]</a:t>
                      </a:r>
                      <a:endParaRPr sz="1200"/>
                    </a:p>
                  </a:txBody>
                  <a:tcPr marT="91425" marB="91425" marR="91425" marL="91425"/>
                </a:tc>
                <a:tc>
                  <a:txBody>
                    <a:bodyPr/>
                    <a:lstStyle/>
                    <a:p>
                      <a:pPr indent="0" lvl="0" marL="0" rtl="0" algn="l">
                        <a:spcBef>
                          <a:spcPts val="0"/>
                        </a:spcBef>
                        <a:spcAft>
                          <a:spcPts val="0"/>
                        </a:spcAft>
                        <a:buNone/>
                      </a:pPr>
                      <a:r>
                        <a:rPr lang="en-US" sz="1200"/>
                        <a:t>Elbow</a:t>
                      </a:r>
                      <a:endParaRPr sz="1200"/>
                    </a:p>
                  </a:txBody>
                  <a:tcPr marT="91425" marB="91425" marR="91425" marL="91425"/>
                </a:tc>
                <a:tc>
                  <a:txBody>
                    <a:bodyPr/>
                    <a:lstStyle/>
                    <a:p>
                      <a:pPr indent="0" lvl="0" marL="0" rtl="0" algn="l">
                        <a:spcBef>
                          <a:spcPts val="0"/>
                        </a:spcBef>
                        <a:spcAft>
                          <a:spcPts val="0"/>
                        </a:spcAft>
                        <a:buNone/>
                      </a:pPr>
                      <a:r>
                        <a:rPr lang="en-US" sz="1200"/>
                        <a:t>With pressurized air tank: ~2 seconds / cycle</a:t>
                      </a:r>
                      <a:endParaRPr sz="1200"/>
                    </a:p>
                    <a:p>
                      <a:pPr indent="0" lvl="0" marL="0" rtl="0" algn="l">
                        <a:spcBef>
                          <a:spcPts val="0"/>
                        </a:spcBef>
                        <a:spcAft>
                          <a:spcPts val="0"/>
                        </a:spcAft>
                        <a:buNone/>
                      </a:pPr>
                      <a:r>
                        <a:rPr lang="en-US" sz="1200"/>
                        <a:t>No tank: ~15 seconds/cycle</a:t>
                      </a:r>
                      <a:endParaRPr sz="1200"/>
                    </a:p>
                  </a:txBody>
                  <a:tcPr marT="91425" marB="91425" marR="91425" marL="91425"/>
                </a:tc>
                <a:tc>
                  <a:txBody>
                    <a:bodyPr/>
                    <a:lstStyle/>
                    <a:p>
                      <a:pPr indent="0" lvl="0" marL="0" rtl="0" algn="l">
                        <a:spcBef>
                          <a:spcPts val="0"/>
                        </a:spcBef>
                        <a:spcAft>
                          <a:spcPts val="0"/>
                        </a:spcAft>
                        <a:buNone/>
                      </a:pPr>
                      <a:r>
                        <a:rPr lang="en-US" sz="1200"/>
                        <a:t>EMG, net metabolic Rate, user comfort</a:t>
                      </a:r>
                      <a:endParaRPr sz="1200"/>
                    </a:p>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rPr lang="en-US" sz="1200"/>
                        <a:t>Holding, carrying various weights</a:t>
                      </a:r>
                      <a:endParaRPr sz="1200"/>
                    </a:p>
                    <a:p>
                      <a:pPr indent="0" lvl="0" marL="0" rtl="0" algn="l">
                        <a:spcBef>
                          <a:spcPts val="0"/>
                        </a:spcBef>
                        <a:spcAft>
                          <a:spcPts val="0"/>
                        </a:spcAft>
                        <a:buNone/>
                      </a:pPr>
                      <a:r>
                        <a:rPr lang="en-US" sz="1200"/>
                        <a:t>No dynamic tasks requiring inflation/deflation</a:t>
                      </a:r>
                      <a:endParaRPr sz="1200"/>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60e2fdd273_0_272"/>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Motion Intention Detection</a:t>
            </a:r>
            <a:endParaRPr/>
          </a:p>
        </p:txBody>
      </p:sp>
      <p:sp>
        <p:nvSpPr>
          <p:cNvPr id="95" name="Google Shape;95;g360e2fdd273_0_272"/>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349250" lvl="0" marL="457200" rtl="0" algn="l">
              <a:spcBef>
                <a:spcPts val="640"/>
              </a:spcBef>
              <a:spcAft>
                <a:spcPts val="0"/>
              </a:spcAft>
              <a:buSzPts val="1900"/>
              <a:buChar char="•"/>
            </a:pPr>
            <a:r>
              <a:rPr lang="en-US" sz="1900"/>
              <a:t>For pneumatic exos, most make no </a:t>
            </a:r>
            <a:r>
              <a:rPr lang="en-US" sz="1900"/>
              <a:t>attempt</a:t>
            </a:r>
            <a:r>
              <a:rPr lang="en-US" sz="1900"/>
              <a:t> to do motion intention detection</a:t>
            </a:r>
            <a:endParaRPr sz="1900"/>
          </a:p>
          <a:p>
            <a:pPr indent="-349250" lvl="0" marL="457200" rtl="0" algn="l">
              <a:spcBef>
                <a:spcPts val="0"/>
              </a:spcBef>
              <a:spcAft>
                <a:spcPts val="0"/>
              </a:spcAft>
              <a:buSzPts val="1900"/>
              <a:buChar char="•"/>
            </a:pPr>
            <a:r>
              <a:rPr lang="en-US" sz="1900"/>
              <a:t>Harvard paper uses IMU to classify inflation and deflation events</a:t>
            </a:r>
            <a:endParaRPr sz="1900"/>
          </a:p>
          <a:p>
            <a:pPr indent="-323850" lvl="1" marL="914400" rtl="0" algn="l">
              <a:spcBef>
                <a:spcPts val="0"/>
              </a:spcBef>
              <a:spcAft>
                <a:spcPts val="0"/>
              </a:spcAft>
              <a:buSzPts val="1500"/>
              <a:buChar char="•"/>
            </a:pPr>
            <a:r>
              <a:rPr lang="en-US" sz="1500"/>
              <a:t>If angle and angular velocity detected by IMU reach a target threshold, this triggers inflation/deflation of the device</a:t>
            </a:r>
            <a:endParaRPr sz="1500"/>
          </a:p>
          <a:p>
            <a:pPr indent="-323850" lvl="1" marL="914400" rtl="0" algn="l">
              <a:spcBef>
                <a:spcPts val="0"/>
              </a:spcBef>
              <a:spcAft>
                <a:spcPts val="0"/>
              </a:spcAft>
              <a:buSzPts val="1500"/>
              <a:buChar char="•"/>
            </a:pPr>
            <a:r>
              <a:rPr lang="en-US" sz="1500"/>
              <a:t>Exo only has two states (inflated or deflated) with pressure of inflated state calibrated for each participant</a:t>
            </a:r>
            <a:endParaRPr sz="1500"/>
          </a:p>
          <a:p>
            <a:pPr indent="-323850" lvl="1" marL="914400" rtl="0" algn="l">
              <a:spcBef>
                <a:spcPts val="0"/>
              </a:spcBef>
              <a:spcAft>
                <a:spcPts val="0"/>
              </a:spcAft>
              <a:buSzPts val="1500"/>
              <a:buChar char="•"/>
            </a:pPr>
            <a:r>
              <a:rPr lang="en-US" sz="1500"/>
              <a:t>TNR: 96.1%, TPR: 91.3%</a:t>
            </a:r>
            <a:endParaRPr sz="1500"/>
          </a:p>
          <a:p>
            <a:pPr indent="-349250" lvl="0" marL="457200" rtl="0" algn="l">
              <a:spcBef>
                <a:spcPts val="0"/>
              </a:spcBef>
              <a:spcAft>
                <a:spcPts val="0"/>
              </a:spcAft>
              <a:buSzPts val="1900"/>
              <a:buChar char="•"/>
            </a:pPr>
            <a:r>
              <a:rPr lang="en-US" sz="1900"/>
              <a:t>Cornell paper (finger exo) uses EMG activity to detect determine desired curvature of device</a:t>
            </a:r>
            <a:endParaRPr sz="1900"/>
          </a:p>
          <a:p>
            <a:pPr indent="-349250" lvl="0" marL="457200" rtl="0" algn="l">
              <a:spcBef>
                <a:spcPts val="0"/>
              </a:spcBef>
              <a:spcAft>
                <a:spcPts val="0"/>
              </a:spcAft>
              <a:buSzPts val="1900"/>
              <a:buChar char="•"/>
            </a:pPr>
            <a:r>
              <a:rPr lang="en-US" sz="1900"/>
              <a:t>More complex intention detection has been used in other applications</a:t>
            </a:r>
            <a:endParaRPr sz="1900"/>
          </a:p>
          <a:p>
            <a:pPr indent="-349250" lvl="1" marL="914400" rtl="0" algn="l">
              <a:spcBef>
                <a:spcPts val="0"/>
              </a:spcBef>
              <a:spcAft>
                <a:spcPts val="0"/>
              </a:spcAft>
              <a:buSzPts val="1900"/>
              <a:buChar char="•"/>
            </a:pPr>
            <a:r>
              <a:rPr lang="en-US" sz="1900"/>
              <a:t>Harvard </a:t>
            </a:r>
            <a:r>
              <a:rPr lang="en-US" sz="1900"/>
              <a:t>intention</a:t>
            </a:r>
            <a:r>
              <a:rPr lang="en-US" sz="1900"/>
              <a:t> detection paper [10] uses DCNN and activity classification to predict joint angles (6.5° error) (note: no exo used here)</a:t>
            </a:r>
            <a:endParaRPr sz="1900"/>
          </a:p>
          <a:p>
            <a:pPr indent="-349250" lvl="1" marL="914400" rtl="0" algn="l">
              <a:spcBef>
                <a:spcPts val="0"/>
              </a:spcBef>
              <a:spcAft>
                <a:spcPts val="0"/>
              </a:spcAft>
              <a:buSzPts val="1900"/>
              <a:buChar char="•"/>
            </a:pPr>
            <a:r>
              <a:rPr lang="en-US" sz="1900"/>
              <a:t>Nanyang paper [11] uses a variety of ML </a:t>
            </a:r>
            <a:r>
              <a:rPr lang="en-US" sz="1900"/>
              <a:t>algorithms and finds that RNN/LSTM perform the best (note: no exo used here)</a:t>
            </a:r>
            <a:endParaRPr sz="1900"/>
          </a:p>
          <a:p>
            <a:pPr indent="-349250" lvl="1" marL="914400" rtl="0" algn="l">
              <a:spcBef>
                <a:spcPts val="0"/>
              </a:spcBef>
              <a:spcAft>
                <a:spcPts val="0"/>
              </a:spcAft>
              <a:buSzPts val="1900"/>
              <a:buChar char="•"/>
            </a:pPr>
            <a:r>
              <a:rPr lang="en-US" sz="1900"/>
              <a:t>Review papers also cite EMGs, external inputs (button clicking, verbal input), eye-tracking, etc. as alternative intention detection methods</a:t>
            </a:r>
            <a:endParaRPr sz="1900"/>
          </a:p>
          <a:p>
            <a:pPr indent="-349250" lvl="2" marL="1371600" rtl="0" algn="l">
              <a:spcBef>
                <a:spcPts val="0"/>
              </a:spcBef>
              <a:spcAft>
                <a:spcPts val="0"/>
              </a:spcAft>
              <a:buSzPts val="1900"/>
              <a:buChar char="•"/>
            </a:pPr>
            <a:r>
              <a:rPr lang="en-US" sz="1900"/>
              <a:t>Would ideally like to stick with just IMU for simplicity/cost/intuitiveness</a:t>
            </a:r>
            <a:endParaRPr sz="1900"/>
          </a:p>
          <a:p>
            <a:pPr indent="-349250" lvl="0" marL="457200" rtl="0" algn="l">
              <a:spcBef>
                <a:spcPts val="0"/>
              </a:spcBef>
              <a:spcAft>
                <a:spcPts val="0"/>
              </a:spcAft>
              <a:buSzPts val="1900"/>
              <a:buChar char="•"/>
            </a:pPr>
            <a:r>
              <a:rPr lang="en-US" sz="1900"/>
              <a:t>Gap in research: Learning based IMU intention detection hasn’t been used on pneumatic exos, and can try different types of NN (</a:t>
            </a:r>
            <a:r>
              <a:rPr lang="en-US" sz="1900"/>
              <a:t>transformers</a:t>
            </a:r>
            <a:r>
              <a:rPr lang="en-US" sz="1900"/>
              <a:t>?) to </a:t>
            </a:r>
            <a:r>
              <a:rPr lang="en-US" sz="1900"/>
              <a:t>improve performance</a:t>
            </a:r>
            <a:r>
              <a:rPr lang="en-US" sz="1900"/>
              <a:t> that haven’t been used on any upper limb exos</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60e2fdd273_0_279"/>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Torque Profile Generation</a:t>
            </a:r>
            <a:endParaRPr/>
          </a:p>
        </p:txBody>
      </p:sp>
      <p:sp>
        <p:nvSpPr>
          <p:cNvPr id="102" name="Google Shape;102;g360e2fdd273_0_279"/>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406400" lvl="0" marL="457200" rtl="0" algn="l">
              <a:spcBef>
                <a:spcPts val="640"/>
              </a:spcBef>
              <a:spcAft>
                <a:spcPts val="0"/>
              </a:spcAft>
              <a:buSzPts val="2800"/>
              <a:buChar char="•"/>
            </a:pPr>
            <a:r>
              <a:rPr lang="en-US" sz="2800"/>
              <a:t>All shoulder/elbow pneumatic exoskeletons had only one target pressure for the inflated state </a:t>
            </a:r>
            <a:endParaRPr sz="2800"/>
          </a:p>
          <a:p>
            <a:pPr indent="-381000" lvl="1" marL="914400" rtl="0" algn="l">
              <a:spcBef>
                <a:spcPts val="0"/>
              </a:spcBef>
              <a:spcAft>
                <a:spcPts val="0"/>
              </a:spcAft>
              <a:buSzPts val="2400"/>
              <a:buChar char="•"/>
            </a:pPr>
            <a:r>
              <a:rPr lang="en-US" sz="2400"/>
              <a:t>Either one pressure for all subjects or calibrated for each subject (Harvard)</a:t>
            </a:r>
            <a:endParaRPr sz="2400"/>
          </a:p>
          <a:p>
            <a:pPr indent="-381000" lvl="1" marL="914400" rtl="0" algn="l">
              <a:spcBef>
                <a:spcPts val="0"/>
              </a:spcBef>
              <a:spcAft>
                <a:spcPts val="0"/>
              </a:spcAft>
              <a:buSzPts val="2400"/>
              <a:buChar char="•"/>
            </a:pPr>
            <a:r>
              <a:rPr lang="en-US" sz="2400"/>
              <a:t>No ability to </a:t>
            </a:r>
            <a:r>
              <a:rPr lang="en-US" sz="2400"/>
              <a:t>adjust the support</a:t>
            </a:r>
            <a:r>
              <a:rPr lang="en-US" sz="2400"/>
              <a:t> for dynamic changes, such as change in desired arm position or picking up an object</a:t>
            </a:r>
            <a:endParaRPr sz="2400"/>
          </a:p>
          <a:p>
            <a:pPr indent="-381000" lvl="1" marL="914400" rtl="0" algn="l">
              <a:spcBef>
                <a:spcPts val="0"/>
              </a:spcBef>
              <a:spcAft>
                <a:spcPts val="0"/>
              </a:spcAft>
              <a:buSzPts val="2400"/>
              <a:buChar char="•"/>
            </a:pPr>
            <a:r>
              <a:rPr lang="en-US" sz="2400"/>
              <a:t>Since pressure is preset, exo support only tested at one angle</a:t>
            </a:r>
            <a:endParaRPr sz="2400"/>
          </a:p>
          <a:p>
            <a:pPr indent="-406400" lvl="0" marL="457200" rtl="0" algn="l">
              <a:spcBef>
                <a:spcPts val="0"/>
              </a:spcBef>
              <a:spcAft>
                <a:spcPts val="0"/>
              </a:spcAft>
              <a:buSzPts val="2800"/>
              <a:buChar char="•"/>
            </a:pPr>
            <a:r>
              <a:rPr lang="en-US" sz="2800"/>
              <a:t>Only Cornell paper (finger exo) was able to </a:t>
            </a:r>
            <a:r>
              <a:rPr lang="en-US" sz="2800"/>
              <a:t>handle</a:t>
            </a:r>
            <a:r>
              <a:rPr lang="en-US" sz="2800"/>
              <a:t> different levels of inflation (based on desired curvature)</a:t>
            </a:r>
            <a:endParaRPr sz="2800"/>
          </a:p>
          <a:p>
            <a:pPr indent="-406400" lvl="0" marL="457200" rtl="0" algn="l">
              <a:spcBef>
                <a:spcPts val="0"/>
              </a:spcBef>
              <a:spcAft>
                <a:spcPts val="0"/>
              </a:spcAft>
              <a:buSzPts val="2800"/>
              <a:buChar char="•"/>
            </a:pPr>
            <a:r>
              <a:rPr lang="en-US" sz="2800"/>
              <a:t>Gap in research: Create controller that adapts pressure continuously based on desired arm position and can handle picking up/putting down objects</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60e2fdd273_0_285"/>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Low Level Controller</a:t>
            </a:r>
            <a:endParaRPr/>
          </a:p>
        </p:txBody>
      </p:sp>
      <p:sp>
        <p:nvSpPr>
          <p:cNvPr id="109" name="Google Shape;109;g360e2fdd273_0_285"/>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406400" lvl="0" marL="457200" rtl="0" algn="l">
              <a:spcBef>
                <a:spcPts val="640"/>
              </a:spcBef>
              <a:spcAft>
                <a:spcPts val="0"/>
              </a:spcAft>
              <a:buSzPts val="2800"/>
              <a:buChar char="•"/>
            </a:pPr>
            <a:r>
              <a:rPr lang="en-US" sz="2800"/>
              <a:t>Most pneumatic exos use bang-bang control with hysteresis/tolerance band</a:t>
            </a:r>
            <a:endParaRPr sz="2800"/>
          </a:p>
          <a:p>
            <a:pPr indent="-406400" lvl="0" marL="457200" rtl="0" algn="l">
              <a:spcBef>
                <a:spcPts val="0"/>
              </a:spcBef>
              <a:spcAft>
                <a:spcPts val="0"/>
              </a:spcAft>
              <a:buSzPts val="2800"/>
              <a:buChar char="•"/>
            </a:pPr>
            <a:r>
              <a:rPr lang="en-US" sz="2800"/>
              <a:t>From preliminary testing, this makes sense (especially for big changes in pressure) because it minimizes the time to change the pressure, and small overshoots are not a concern</a:t>
            </a:r>
            <a:endParaRPr sz="2800"/>
          </a:p>
          <a:p>
            <a:pPr indent="-406400" lvl="0" marL="457200" rtl="0" algn="l">
              <a:spcBef>
                <a:spcPts val="0"/>
              </a:spcBef>
              <a:spcAft>
                <a:spcPts val="0"/>
              </a:spcAft>
              <a:buSzPts val="2800"/>
              <a:buChar char="•"/>
            </a:pPr>
            <a:r>
              <a:rPr lang="en-US" sz="2800"/>
              <a:t>Current version of our controller essentially acts as bang-bang when far from target pressure, </a:t>
            </a:r>
            <a:r>
              <a:rPr lang="en-US" sz="2800"/>
              <a:t>because</a:t>
            </a:r>
            <a:r>
              <a:rPr lang="en-US" sz="2800"/>
              <a:t> PWM gain maxes out (see PWM gain testing results)</a:t>
            </a:r>
            <a:endParaRPr sz="2800"/>
          </a:p>
          <a:p>
            <a:pPr indent="-406400" lvl="0" marL="457200" rtl="0" algn="l">
              <a:spcBef>
                <a:spcPts val="0"/>
              </a:spcBef>
              <a:spcAft>
                <a:spcPts val="0"/>
              </a:spcAft>
              <a:buSzPts val="2800"/>
              <a:buChar char="•"/>
            </a:pPr>
            <a:r>
              <a:rPr lang="en-US" sz="2800"/>
              <a:t>Gap in Research: Can try more sophisticated systems for low level control, particularly for fine-tuning when close to desired pressure.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60f16a9fb2_0_133"/>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Next Steps</a:t>
            </a:r>
            <a:endParaRPr/>
          </a:p>
        </p:txBody>
      </p:sp>
      <p:sp>
        <p:nvSpPr>
          <p:cNvPr id="116" name="Google Shape;116;g360f16a9fb2_0_133"/>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412750" lvl="0" marL="457200" rtl="0" algn="l">
              <a:spcBef>
                <a:spcPts val="640"/>
              </a:spcBef>
              <a:spcAft>
                <a:spcPts val="0"/>
              </a:spcAft>
              <a:buSzPts val="2900"/>
              <a:buChar char="•"/>
            </a:pPr>
            <a:r>
              <a:rPr lang="en-US" sz="2900"/>
              <a:t>Most pneumatic exoskeletons have no or very simple intention prediction. We </a:t>
            </a:r>
            <a:r>
              <a:rPr lang="en-US" sz="2900"/>
              <a:t>could try to improve this using ML techniques.</a:t>
            </a:r>
            <a:endParaRPr sz="2900"/>
          </a:p>
          <a:p>
            <a:pPr indent="-387350" lvl="1" marL="914400" rtl="0" algn="l">
              <a:spcBef>
                <a:spcPts val="0"/>
              </a:spcBef>
              <a:spcAft>
                <a:spcPts val="0"/>
              </a:spcAft>
              <a:buSzPts val="2500"/>
              <a:buChar char="•"/>
            </a:pPr>
            <a:r>
              <a:rPr lang="en-US" sz="2500"/>
              <a:t>Use IMU to keep equipment simple and avoid issues with EMG (supported by [11] that IMU is sufficient for motion prediction)</a:t>
            </a:r>
            <a:endParaRPr sz="2500"/>
          </a:p>
          <a:p>
            <a:pPr indent="-412750" lvl="0" marL="457200" rtl="0" algn="l">
              <a:spcBef>
                <a:spcPts val="0"/>
              </a:spcBef>
              <a:spcAft>
                <a:spcPts val="0"/>
              </a:spcAft>
              <a:buSzPts val="2900"/>
              <a:buChar char="•"/>
            </a:pPr>
            <a:r>
              <a:rPr lang="en-US" sz="2900"/>
              <a:t>The pneumatic exoskeletons tested were generally only tested at one inflated position/pressure per subject. </a:t>
            </a:r>
            <a:endParaRPr sz="2900"/>
          </a:p>
          <a:p>
            <a:pPr indent="-387350" lvl="1" marL="914400" rtl="0" algn="l">
              <a:spcBef>
                <a:spcPts val="0"/>
              </a:spcBef>
              <a:spcAft>
                <a:spcPts val="0"/>
              </a:spcAft>
              <a:buSzPts val="2500"/>
              <a:buChar char="•"/>
            </a:pPr>
            <a:r>
              <a:rPr lang="en-US" sz="2500"/>
              <a:t>Creating a continuous controller would improve versatility</a:t>
            </a:r>
            <a:endParaRPr sz="2500"/>
          </a:p>
          <a:p>
            <a:pPr indent="-387350" lvl="1" marL="914400" rtl="0" algn="l">
              <a:spcBef>
                <a:spcPts val="0"/>
              </a:spcBef>
              <a:spcAft>
                <a:spcPts val="0"/>
              </a:spcAft>
              <a:buSzPts val="2500"/>
              <a:buChar char="•"/>
            </a:pPr>
            <a:r>
              <a:rPr lang="en-US" sz="2500"/>
              <a:t>Creating a controller that is able to adjust when user picks up an object (i.e. maintain position by increasing pressure when load increases) would improve performance</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60f16a9fb2_0_127"/>
          <p:cNvSpPr txBox="1"/>
          <p:nvPr>
            <p:ph type="title"/>
          </p:nvPr>
        </p:nvSpPr>
        <p:spPr>
          <a:xfrm>
            <a:off x="609600" y="152400"/>
            <a:ext cx="10972800" cy="914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Paper Details</a:t>
            </a:r>
            <a:endParaRPr/>
          </a:p>
        </p:txBody>
      </p:sp>
      <p:sp>
        <p:nvSpPr>
          <p:cNvPr id="123" name="Google Shape;123;g360f16a9fb2_0_127"/>
          <p:cNvSpPr txBox="1"/>
          <p:nvPr>
            <p:ph idx="1" type="body"/>
          </p:nvPr>
        </p:nvSpPr>
        <p:spPr>
          <a:xfrm>
            <a:off x="609600" y="1143000"/>
            <a:ext cx="10972800" cy="5181600"/>
          </a:xfrm>
          <a:prstGeom prst="rect">
            <a:avLst/>
          </a:prstGeom>
        </p:spPr>
        <p:txBody>
          <a:bodyPr anchorCtr="0" anchor="t" bIns="45700" lIns="91425" spcFirstLastPara="1" rIns="91425" wrap="square" tIns="45700">
            <a:noAutofit/>
          </a:bodyPr>
          <a:lstStyle/>
          <a:p>
            <a:pPr indent="-431800" lvl="0" marL="457200" rtl="0" algn="l">
              <a:spcBef>
                <a:spcPts val="640"/>
              </a:spcBef>
              <a:spcAft>
                <a:spcPts val="0"/>
              </a:spcAft>
              <a:buSzPts val="3200"/>
              <a:buChar char="•"/>
            </a:pPr>
            <a:r>
              <a:rPr lang="en-US"/>
              <a:t>Papers 1-7 are about pneumatic exoskeletons</a:t>
            </a:r>
            <a:endParaRPr/>
          </a:p>
          <a:p>
            <a:pPr indent="-431800" lvl="0" marL="457200" rtl="0" algn="l">
              <a:spcBef>
                <a:spcPts val="0"/>
              </a:spcBef>
              <a:spcAft>
                <a:spcPts val="0"/>
              </a:spcAft>
              <a:buSzPts val="3200"/>
              <a:buChar char="•"/>
            </a:pPr>
            <a:r>
              <a:rPr lang="en-US"/>
              <a:t>Papers 8 and 9 are review papers on the state of upper-limb exoskeletons and intention detection controllers </a:t>
            </a:r>
            <a:endParaRPr/>
          </a:p>
          <a:p>
            <a:pPr indent="-431800" lvl="0" marL="457200" rtl="0" algn="l">
              <a:spcBef>
                <a:spcPts val="0"/>
              </a:spcBef>
              <a:spcAft>
                <a:spcPts val="0"/>
              </a:spcAft>
              <a:buSzPts val="3200"/>
              <a:buChar char="•"/>
            </a:pPr>
            <a:r>
              <a:rPr lang="en-US"/>
              <a:t>Papers 10-12 are about intention/motion detection algorithms but do not involve pneumatic exos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2021-08-16T13:52:00Z</dcterms:created>
  <dc:creator>szhang007@citymail.cuny.edu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D7FA69168D3C4555BB1F87B916EABBBC</vt:lpwstr>
  </property>
  <property fmtid="{D5CDD505-2E9C-101B-9397-08002B2CF9AE}" pid="3" name="KSOProductBuildVer">
    <vt:lpwstr>1033-11.2.0.11130</vt:lpwstr>
  </property>
</Properties>
</file>